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660" r:id="rId2"/>
  </p:sldMasterIdLst>
  <p:notesMasterIdLst>
    <p:notesMasterId r:id="rId26"/>
  </p:notesMasterIdLst>
  <p:sldIdLst>
    <p:sldId id="256" r:id="rId3"/>
    <p:sldId id="257" r:id="rId4"/>
    <p:sldId id="258" r:id="rId5"/>
    <p:sldId id="259" r:id="rId6"/>
    <p:sldId id="260" r:id="rId7"/>
    <p:sldId id="261" r:id="rId8"/>
    <p:sldId id="274" r:id="rId9"/>
    <p:sldId id="269" r:id="rId10"/>
    <p:sldId id="263" r:id="rId11"/>
    <p:sldId id="264" r:id="rId12"/>
    <p:sldId id="265" r:id="rId13"/>
    <p:sldId id="270" r:id="rId14"/>
    <p:sldId id="275" r:id="rId15"/>
    <p:sldId id="276" r:id="rId16"/>
    <p:sldId id="277" r:id="rId17"/>
    <p:sldId id="278" r:id="rId18"/>
    <p:sldId id="279" r:id="rId19"/>
    <p:sldId id="280" r:id="rId20"/>
    <p:sldId id="281" r:id="rId21"/>
    <p:sldId id="286" r:id="rId22"/>
    <p:sldId id="285" r:id="rId23"/>
    <p:sldId id="284" r:id="rId24"/>
    <p:sldId id="28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8408" autoAdjust="0"/>
  </p:normalViewPr>
  <p:slideViewPr>
    <p:cSldViewPr snapToGrid="0">
      <p:cViewPr varScale="1">
        <p:scale>
          <a:sx n="67" d="100"/>
          <a:sy n="67" d="100"/>
        </p:scale>
        <p:origin x="1248" y="5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024"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90835C-2001-4D77-94B2-B1B4052DD985}"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CD0B1BF1-A8ED-4944-A6D6-8A6EA2AFF867}">
      <dgm:prSet/>
      <dgm:spPr/>
      <dgm:t>
        <a:bodyPr/>
        <a:lstStyle/>
        <a:p>
          <a:pPr>
            <a:lnSpc>
              <a:spcPct val="100000"/>
            </a:lnSpc>
          </a:pPr>
          <a:r>
            <a:rPr lang="en-US"/>
            <a:t>Opening Meetings: Colorado’s Open Meetings Law</a:t>
          </a:r>
        </a:p>
      </dgm:t>
    </dgm:pt>
    <dgm:pt modelId="{0A0C27DB-B7F8-439B-8C1E-508AE8FB664A}" type="parTrans" cxnId="{6A877E74-9115-4A3D-8898-17A2DD4D3AEF}">
      <dgm:prSet/>
      <dgm:spPr/>
      <dgm:t>
        <a:bodyPr/>
        <a:lstStyle/>
        <a:p>
          <a:endParaRPr lang="en-US"/>
        </a:p>
      </dgm:t>
    </dgm:pt>
    <dgm:pt modelId="{9E47995B-B890-4045-A6CC-5D69D991B467}" type="sibTrans" cxnId="{6A877E74-9115-4A3D-8898-17A2DD4D3AEF}">
      <dgm:prSet/>
      <dgm:spPr/>
      <dgm:t>
        <a:bodyPr/>
        <a:lstStyle/>
        <a:p>
          <a:endParaRPr lang="en-US"/>
        </a:p>
      </dgm:t>
    </dgm:pt>
    <dgm:pt modelId="{2A68D01A-CBA4-4E46-9B99-9B0CFC44ADD6}">
      <dgm:prSet/>
      <dgm:spPr/>
      <dgm:t>
        <a:bodyPr/>
        <a:lstStyle/>
        <a:p>
          <a:pPr>
            <a:lnSpc>
              <a:spcPct val="100000"/>
            </a:lnSpc>
          </a:pPr>
          <a:r>
            <a:rPr lang="en-US"/>
            <a:t>Open Records: Colorado’s Open Records Act </a:t>
          </a:r>
        </a:p>
      </dgm:t>
    </dgm:pt>
    <dgm:pt modelId="{B48FB23A-54CC-4EAB-8292-DB30A57DD1CA}" type="parTrans" cxnId="{01E79373-FE42-4938-B053-E93DCFE41677}">
      <dgm:prSet/>
      <dgm:spPr/>
      <dgm:t>
        <a:bodyPr/>
        <a:lstStyle/>
        <a:p>
          <a:endParaRPr lang="en-US"/>
        </a:p>
      </dgm:t>
    </dgm:pt>
    <dgm:pt modelId="{8619C462-9D85-4E62-B2A4-8C10ED2412B6}" type="sibTrans" cxnId="{01E79373-FE42-4938-B053-E93DCFE41677}">
      <dgm:prSet/>
      <dgm:spPr/>
      <dgm:t>
        <a:bodyPr/>
        <a:lstStyle/>
        <a:p>
          <a:endParaRPr lang="en-US"/>
        </a:p>
      </dgm:t>
    </dgm:pt>
    <dgm:pt modelId="{26A9078E-087D-458C-9FD4-CC37538118AD}" type="pres">
      <dgm:prSet presAssocID="{AB90835C-2001-4D77-94B2-B1B4052DD985}" presName="root" presStyleCnt="0">
        <dgm:presLayoutVars>
          <dgm:dir/>
          <dgm:resizeHandles val="exact"/>
        </dgm:presLayoutVars>
      </dgm:prSet>
      <dgm:spPr/>
    </dgm:pt>
    <dgm:pt modelId="{57E6B4A8-89DC-490E-AAA3-1E9E284B612F}" type="pres">
      <dgm:prSet presAssocID="{CD0B1BF1-A8ED-4944-A6D6-8A6EA2AFF867}" presName="compNode" presStyleCnt="0"/>
      <dgm:spPr/>
    </dgm:pt>
    <dgm:pt modelId="{AD293915-6A76-42EB-ABDD-46967BEC47C4}" type="pres">
      <dgm:prSet presAssocID="{CD0B1BF1-A8ED-4944-A6D6-8A6EA2AFF867}" presName="bgRect" presStyleLbl="bgShp" presStyleIdx="0" presStyleCnt="2"/>
      <dgm:spPr/>
    </dgm:pt>
    <dgm:pt modelId="{5D3C3476-34CC-4D5E-A585-7A7A53B1669C}" type="pres">
      <dgm:prSet presAssocID="{CD0B1BF1-A8ED-4944-A6D6-8A6EA2AFF86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7B9C85AB-371A-46AD-ACC4-70FCB2E1498B}" type="pres">
      <dgm:prSet presAssocID="{CD0B1BF1-A8ED-4944-A6D6-8A6EA2AFF867}" presName="spaceRect" presStyleCnt="0"/>
      <dgm:spPr/>
    </dgm:pt>
    <dgm:pt modelId="{6F78C5A8-E389-42DA-A0DD-2546925A8EDD}" type="pres">
      <dgm:prSet presAssocID="{CD0B1BF1-A8ED-4944-A6D6-8A6EA2AFF867}" presName="parTx" presStyleLbl="revTx" presStyleIdx="0" presStyleCnt="2">
        <dgm:presLayoutVars>
          <dgm:chMax val="0"/>
          <dgm:chPref val="0"/>
        </dgm:presLayoutVars>
      </dgm:prSet>
      <dgm:spPr/>
    </dgm:pt>
    <dgm:pt modelId="{5981B548-EDFB-4A51-B38E-05B7C1CAF5D6}" type="pres">
      <dgm:prSet presAssocID="{9E47995B-B890-4045-A6CC-5D69D991B467}" presName="sibTrans" presStyleCnt="0"/>
      <dgm:spPr/>
    </dgm:pt>
    <dgm:pt modelId="{3D503096-0394-4204-B8FC-C239DF7F2FA2}" type="pres">
      <dgm:prSet presAssocID="{2A68D01A-CBA4-4E46-9B99-9B0CFC44ADD6}" presName="compNode" presStyleCnt="0"/>
      <dgm:spPr/>
    </dgm:pt>
    <dgm:pt modelId="{31DA2141-4B0E-4E8B-BB42-9506C86D575A}" type="pres">
      <dgm:prSet presAssocID="{2A68D01A-CBA4-4E46-9B99-9B0CFC44ADD6}" presName="bgRect" presStyleLbl="bgShp" presStyleIdx="1" presStyleCnt="2"/>
      <dgm:spPr/>
    </dgm:pt>
    <dgm:pt modelId="{A8B29049-4D24-4112-B9A8-E068838C083B}" type="pres">
      <dgm:prSet presAssocID="{2A68D01A-CBA4-4E46-9B99-9B0CFC44ADD6}"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Folder"/>
        </a:ext>
      </dgm:extLst>
    </dgm:pt>
    <dgm:pt modelId="{01315BAA-2FBF-4B50-8096-0E0C6DDE4B13}" type="pres">
      <dgm:prSet presAssocID="{2A68D01A-CBA4-4E46-9B99-9B0CFC44ADD6}" presName="spaceRect" presStyleCnt="0"/>
      <dgm:spPr/>
    </dgm:pt>
    <dgm:pt modelId="{66364C2A-3D32-4D48-8CB5-2F5C0BEB61B9}" type="pres">
      <dgm:prSet presAssocID="{2A68D01A-CBA4-4E46-9B99-9B0CFC44ADD6}" presName="parTx" presStyleLbl="revTx" presStyleIdx="1" presStyleCnt="2">
        <dgm:presLayoutVars>
          <dgm:chMax val="0"/>
          <dgm:chPref val="0"/>
        </dgm:presLayoutVars>
      </dgm:prSet>
      <dgm:spPr/>
    </dgm:pt>
  </dgm:ptLst>
  <dgm:cxnLst>
    <dgm:cxn modelId="{75EBFA29-A011-452F-ADC6-A6C1760EF8BD}" type="presOf" srcId="{CD0B1BF1-A8ED-4944-A6D6-8A6EA2AFF867}" destId="{6F78C5A8-E389-42DA-A0DD-2546925A8EDD}" srcOrd="0" destOrd="0" presId="urn:microsoft.com/office/officeart/2018/2/layout/IconVerticalSolidList"/>
    <dgm:cxn modelId="{01E79373-FE42-4938-B053-E93DCFE41677}" srcId="{AB90835C-2001-4D77-94B2-B1B4052DD985}" destId="{2A68D01A-CBA4-4E46-9B99-9B0CFC44ADD6}" srcOrd="1" destOrd="0" parTransId="{B48FB23A-54CC-4EAB-8292-DB30A57DD1CA}" sibTransId="{8619C462-9D85-4E62-B2A4-8C10ED2412B6}"/>
    <dgm:cxn modelId="{6A877E74-9115-4A3D-8898-17A2DD4D3AEF}" srcId="{AB90835C-2001-4D77-94B2-B1B4052DD985}" destId="{CD0B1BF1-A8ED-4944-A6D6-8A6EA2AFF867}" srcOrd="0" destOrd="0" parTransId="{0A0C27DB-B7F8-439B-8C1E-508AE8FB664A}" sibTransId="{9E47995B-B890-4045-A6CC-5D69D991B467}"/>
    <dgm:cxn modelId="{C58CBE8E-36BB-45E9-9EA8-B4C1469EE7C6}" type="presOf" srcId="{2A68D01A-CBA4-4E46-9B99-9B0CFC44ADD6}" destId="{66364C2A-3D32-4D48-8CB5-2F5C0BEB61B9}" srcOrd="0" destOrd="0" presId="urn:microsoft.com/office/officeart/2018/2/layout/IconVerticalSolidList"/>
    <dgm:cxn modelId="{73BC5EAF-F11B-433C-96A0-676B0CD31B3F}" type="presOf" srcId="{AB90835C-2001-4D77-94B2-B1B4052DD985}" destId="{26A9078E-087D-458C-9FD4-CC37538118AD}" srcOrd="0" destOrd="0" presId="urn:microsoft.com/office/officeart/2018/2/layout/IconVerticalSolidList"/>
    <dgm:cxn modelId="{3DB197D4-2F66-4E22-AC27-74E8599867DA}" type="presParOf" srcId="{26A9078E-087D-458C-9FD4-CC37538118AD}" destId="{57E6B4A8-89DC-490E-AAA3-1E9E284B612F}" srcOrd="0" destOrd="0" presId="urn:microsoft.com/office/officeart/2018/2/layout/IconVerticalSolidList"/>
    <dgm:cxn modelId="{3D62D64E-9F00-4108-B0D5-4038B0426D42}" type="presParOf" srcId="{57E6B4A8-89DC-490E-AAA3-1E9E284B612F}" destId="{AD293915-6A76-42EB-ABDD-46967BEC47C4}" srcOrd="0" destOrd="0" presId="urn:microsoft.com/office/officeart/2018/2/layout/IconVerticalSolidList"/>
    <dgm:cxn modelId="{2EFA5634-E2F6-467E-8F23-801BDD8F0448}" type="presParOf" srcId="{57E6B4A8-89DC-490E-AAA3-1E9E284B612F}" destId="{5D3C3476-34CC-4D5E-A585-7A7A53B1669C}" srcOrd="1" destOrd="0" presId="urn:microsoft.com/office/officeart/2018/2/layout/IconVerticalSolidList"/>
    <dgm:cxn modelId="{BA6707AE-20C4-4AA2-B468-D4D7362D9DFF}" type="presParOf" srcId="{57E6B4A8-89DC-490E-AAA3-1E9E284B612F}" destId="{7B9C85AB-371A-46AD-ACC4-70FCB2E1498B}" srcOrd="2" destOrd="0" presId="urn:microsoft.com/office/officeart/2018/2/layout/IconVerticalSolidList"/>
    <dgm:cxn modelId="{97A7D313-021A-462D-B74E-A22A7C6118B2}" type="presParOf" srcId="{57E6B4A8-89DC-490E-AAA3-1E9E284B612F}" destId="{6F78C5A8-E389-42DA-A0DD-2546925A8EDD}" srcOrd="3" destOrd="0" presId="urn:microsoft.com/office/officeart/2018/2/layout/IconVerticalSolidList"/>
    <dgm:cxn modelId="{0C58ACA7-1E0E-4DF7-9FFE-8695057AC477}" type="presParOf" srcId="{26A9078E-087D-458C-9FD4-CC37538118AD}" destId="{5981B548-EDFB-4A51-B38E-05B7C1CAF5D6}" srcOrd="1" destOrd="0" presId="urn:microsoft.com/office/officeart/2018/2/layout/IconVerticalSolidList"/>
    <dgm:cxn modelId="{292F4929-D0D0-4D4B-A5B5-2B067BFA6BD3}" type="presParOf" srcId="{26A9078E-087D-458C-9FD4-CC37538118AD}" destId="{3D503096-0394-4204-B8FC-C239DF7F2FA2}" srcOrd="2" destOrd="0" presId="urn:microsoft.com/office/officeart/2018/2/layout/IconVerticalSolidList"/>
    <dgm:cxn modelId="{81D6C6C2-77B8-461F-9323-4418B7CD526D}" type="presParOf" srcId="{3D503096-0394-4204-B8FC-C239DF7F2FA2}" destId="{31DA2141-4B0E-4E8B-BB42-9506C86D575A}" srcOrd="0" destOrd="0" presId="urn:microsoft.com/office/officeart/2018/2/layout/IconVerticalSolidList"/>
    <dgm:cxn modelId="{9C88222C-0237-4387-9C6B-94160331D8EF}" type="presParOf" srcId="{3D503096-0394-4204-B8FC-C239DF7F2FA2}" destId="{A8B29049-4D24-4112-B9A8-E068838C083B}" srcOrd="1" destOrd="0" presId="urn:microsoft.com/office/officeart/2018/2/layout/IconVerticalSolidList"/>
    <dgm:cxn modelId="{CC2D8933-BB5E-472C-8F38-3B8911154970}" type="presParOf" srcId="{3D503096-0394-4204-B8FC-C239DF7F2FA2}" destId="{01315BAA-2FBF-4B50-8096-0E0C6DDE4B13}" srcOrd="2" destOrd="0" presId="urn:microsoft.com/office/officeart/2018/2/layout/IconVerticalSolidList"/>
    <dgm:cxn modelId="{7BAABB77-3451-4FA6-B6E5-4D99951786E5}" type="presParOf" srcId="{3D503096-0394-4204-B8FC-C239DF7F2FA2}" destId="{66364C2A-3D32-4D48-8CB5-2F5C0BEB61B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293915-6A76-42EB-ABDD-46967BEC47C4}">
      <dsp:nvSpPr>
        <dsp:cNvPr id="0" name=""/>
        <dsp:cNvSpPr/>
      </dsp:nvSpPr>
      <dsp:spPr>
        <a:xfrm>
          <a:off x="0" y="829627"/>
          <a:ext cx="6492875" cy="15316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3C3476-34CC-4D5E-A585-7A7A53B1669C}">
      <dsp:nvSpPr>
        <dsp:cNvPr id="0" name=""/>
        <dsp:cNvSpPr/>
      </dsp:nvSpPr>
      <dsp:spPr>
        <a:xfrm>
          <a:off x="463315" y="1174241"/>
          <a:ext cx="842391" cy="8423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F78C5A8-E389-42DA-A0DD-2546925A8EDD}">
      <dsp:nvSpPr>
        <dsp:cNvPr id="0" name=""/>
        <dsp:cNvSpPr/>
      </dsp:nvSpPr>
      <dsp:spPr>
        <a:xfrm>
          <a:off x="1769021" y="829627"/>
          <a:ext cx="4723853" cy="1531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096" tIns="162096" rIns="162096" bIns="162096" numCol="1" spcCol="1270" anchor="ctr" anchorCtr="0">
          <a:noAutofit/>
        </a:bodyPr>
        <a:lstStyle/>
        <a:p>
          <a:pPr marL="0" lvl="0" indent="0" algn="l" defTabSz="1111250">
            <a:lnSpc>
              <a:spcPct val="100000"/>
            </a:lnSpc>
            <a:spcBef>
              <a:spcPct val="0"/>
            </a:spcBef>
            <a:spcAft>
              <a:spcPct val="35000"/>
            </a:spcAft>
            <a:buNone/>
          </a:pPr>
          <a:r>
            <a:rPr lang="en-US" sz="2500" kern="1200"/>
            <a:t>Opening Meetings: Colorado’s Open Meetings Law</a:t>
          </a:r>
        </a:p>
      </dsp:txBody>
      <dsp:txXfrm>
        <a:off x="1769021" y="829627"/>
        <a:ext cx="4723853" cy="1531620"/>
      </dsp:txXfrm>
    </dsp:sp>
    <dsp:sp modelId="{31DA2141-4B0E-4E8B-BB42-9506C86D575A}">
      <dsp:nvSpPr>
        <dsp:cNvPr id="0" name=""/>
        <dsp:cNvSpPr/>
      </dsp:nvSpPr>
      <dsp:spPr>
        <a:xfrm>
          <a:off x="0" y="2744152"/>
          <a:ext cx="6492875" cy="15316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B29049-4D24-4112-B9A8-E068838C083B}">
      <dsp:nvSpPr>
        <dsp:cNvPr id="0" name=""/>
        <dsp:cNvSpPr/>
      </dsp:nvSpPr>
      <dsp:spPr>
        <a:xfrm>
          <a:off x="463315" y="3088767"/>
          <a:ext cx="842391" cy="8423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6364C2A-3D32-4D48-8CB5-2F5C0BEB61B9}">
      <dsp:nvSpPr>
        <dsp:cNvPr id="0" name=""/>
        <dsp:cNvSpPr/>
      </dsp:nvSpPr>
      <dsp:spPr>
        <a:xfrm>
          <a:off x="1769021" y="2744152"/>
          <a:ext cx="4723853" cy="1531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096" tIns="162096" rIns="162096" bIns="162096" numCol="1" spcCol="1270" anchor="ctr" anchorCtr="0">
          <a:noAutofit/>
        </a:bodyPr>
        <a:lstStyle/>
        <a:p>
          <a:pPr marL="0" lvl="0" indent="0" algn="l" defTabSz="1111250">
            <a:lnSpc>
              <a:spcPct val="100000"/>
            </a:lnSpc>
            <a:spcBef>
              <a:spcPct val="0"/>
            </a:spcBef>
            <a:spcAft>
              <a:spcPct val="35000"/>
            </a:spcAft>
            <a:buNone/>
          </a:pPr>
          <a:r>
            <a:rPr lang="en-US" sz="2500" kern="1200"/>
            <a:t>Open Records: Colorado’s Open Records Act </a:t>
          </a:r>
        </a:p>
      </dsp:txBody>
      <dsp:txXfrm>
        <a:off x="1769021" y="2744152"/>
        <a:ext cx="4723853" cy="153162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5230A-F7CC-4004-A563-45AF3F8AE1E5}" type="datetimeFigureOut">
              <a:rPr lang="en-US" smtClean="0"/>
              <a:t>9/1/2022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EEC03B-6727-408C-B69C-0F77854790D0}" type="slidenum">
              <a:rPr lang="en-US" smtClean="0"/>
              <a:t>‹#›</a:t>
            </a:fld>
            <a:endParaRPr lang="en-US"/>
          </a:p>
        </p:txBody>
      </p:sp>
    </p:spTree>
    <p:extLst>
      <p:ext uri="{BB962C8B-B14F-4D97-AF65-F5344CB8AC3E}">
        <p14:creationId xmlns:p14="http://schemas.microsoft.com/office/powerpoint/2010/main" val="3687011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Under the Open Meetings Law (“OML”), it is the policy of the State of Colorado that “the formation of public policy is public business” and therefore, may not be conducted in secret.  § 24-6-401, C.R.S.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OML is </a:t>
            </a:r>
            <a:r>
              <a:rPr lang="en-US" sz="1200" b="1" kern="1200" dirty="0">
                <a:solidFill>
                  <a:schemeClr val="tx1"/>
                </a:solidFill>
                <a:effectLst/>
                <a:latin typeface="+mn-lt"/>
                <a:ea typeface="+mn-ea"/>
                <a:cs typeface="+mn-cs"/>
              </a:rPr>
              <a:t>broadly interpreted </a:t>
            </a:r>
            <a:r>
              <a:rPr lang="en-US" sz="1200" kern="1200" dirty="0">
                <a:solidFill>
                  <a:schemeClr val="tx1"/>
                </a:solidFill>
                <a:effectLst/>
                <a:latin typeface="+mn-lt"/>
                <a:ea typeface="+mn-ea"/>
                <a:cs typeface="+mn-cs"/>
              </a:rPr>
              <a:t>in order “to further the</a:t>
            </a:r>
            <a:r>
              <a:rPr lang="en-US" sz="1200" b="1" kern="1200" dirty="0">
                <a:solidFill>
                  <a:schemeClr val="tx1"/>
                </a:solidFill>
                <a:effectLst/>
                <a:latin typeface="+mn-lt"/>
                <a:ea typeface="+mn-ea"/>
                <a:cs typeface="+mn-cs"/>
              </a:rPr>
              <a:t> legislative intent</a:t>
            </a:r>
            <a:r>
              <a:rPr lang="en-US" sz="1200" kern="1200" dirty="0">
                <a:solidFill>
                  <a:schemeClr val="tx1"/>
                </a:solidFill>
                <a:effectLst/>
                <a:latin typeface="+mn-lt"/>
                <a:ea typeface="+mn-ea"/>
                <a:cs typeface="+mn-cs"/>
              </a:rPr>
              <a:t> that citizens be given a</a:t>
            </a:r>
            <a:r>
              <a:rPr lang="en-US" sz="1200" b="1" kern="1200" dirty="0">
                <a:solidFill>
                  <a:schemeClr val="tx1"/>
                </a:solidFill>
                <a:effectLst/>
                <a:latin typeface="+mn-lt"/>
                <a:ea typeface="+mn-ea"/>
                <a:cs typeface="+mn-cs"/>
              </a:rPr>
              <a:t> greater opportunity </a:t>
            </a:r>
            <a:r>
              <a:rPr lang="en-US" sz="1200" kern="1200" dirty="0">
                <a:solidFill>
                  <a:schemeClr val="tx1"/>
                </a:solidFill>
                <a:effectLst/>
                <a:latin typeface="+mn-lt"/>
                <a:ea typeface="+mn-ea"/>
                <a:cs typeface="+mn-cs"/>
              </a:rPr>
              <a:t>to become</a:t>
            </a:r>
            <a:r>
              <a:rPr lang="en-US" sz="1200" b="1" kern="1200" dirty="0">
                <a:solidFill>
                  <a:schemeClr val="tx1"/>
                </a:solidFill>
                <a:effectLst/>
                <a:latin typeface="+mn-lt"/>
                <a:ea typeface="+mn-ea"/>
                <a:cs typeface="+mn-cs"/>
              </a:rPr>
              <a:t> fully informed </a:t>
            </a:r>
            <a:r>
              <a:rPr lang="en-US" sz="1200" kern="1200" dirty="0">
                <a:solidFill>
                  <a:schemeClr val="tx1"/>
                </a:solidFill>
                <a:effectLst/>
                <a:latin typeface="+mn-lt"/>
                <a:ea typeface="+mn-ea"/>
                <a:cs typeface="+mn-cs"/>
              </a:rPr>
              <a:t>on issues of</a:t>
            </a:r>
            <a:r>
              <a:rPr lang="en-US" sz="1200" b="1" kern="1200" dirty="0">
                <a:solidFill>
                  <a:schemeClr val="tx1"/>
                </a:solidFill>
                <a:effectLst/>
                <a:latin typeface="+mn-lt"/>
                <a:ea typeface="+mn-ea"/>
                <a:cs typeface="+mn-cs"/>
              </a:rPr>
              <a:t> public importance </a:t>
            </a:r>
            <a:r>
              <a:rPr lang="en-US" sz="1200" kern="1200" dirty="0">
                <a:solidFill>
                  <a:schemeClr val="tx1"/>
                </a:solidFill>
                <a:effectLst/>
                <a:latin typeface="+mn-lt"/>
                <a:ea typeface="+mn-ea"/>
                <a:cs typeface="+mn-cs"/>
              </a:rPr>
              <a:t>so that </a:t>
            </a:r>
            <a:r>
              <a:rPr lang="en-US" sz="1200" b="1" kern="1200" dirty="0">
                <a:solidFill>
                  <a:schemeClr val="tx1"/>
                </a:solidFill>
                <a:effectLst/>
                <a:latin typeface="+mn-lt"/>
                <a:ea typeface="+mn-ea"/>
                <a:cs typeface="+mn-cs"/>
              </a:rPr>
              <a:t>meaningful participation </a:t>
            </a:r>
            <a:r>
              <a:rPr lang="en-US" sz="1200" kern="1200" dirty="0">
                <a:solidFill>
                  <a:schemeClr val="tx1"/>
                </a:solidFill>
                <a:effectLst/>
                <a:latin typeface="+mn-lt"/>
                <a:ea typeface="+mn-ea"/>
                <a:cs typeface="+mn-cs"/>
              </a:rPr>
              <a:t>in the</a:t>
            </a:r>
            <a:r>
              <a:rPr lang="en-US" sz="1200" b="1" kern="1200" dirty="0">
                <a:solidFill>
                  <a:schemeClr val="tx1"/>
                </a:solidFill>
                <a:effectLst/>
                <a:latin typeface="+mn-lt"/>
                <a:ea typeface="+mn-ea"/>
                <a:cs typeface="+mn-cs"/>
              </a:rPr>
              <a:t> decision-making process</a:t>
            </a:r>
            <a:r>
              <a:rPr lang="en-US" sz="1200" kern="1200" dirty="0">
                <a:solidFill>
                  <a:schemeClr val="tx1"/>
                </a:solidFill>
                <a:effectLst/>
                <a:latin typeface="+mn-lt"/>
                <a:ea typeface="+mn-ea"/>
                <a:cs typeface="+mn-cs"/>
              </a:rPr>
              <a:t> may be achieved.”  </a:t>
            </a:r>
            <a:r>
              <a:rPr lang="en-US" sz="1200" i="1" kern="1200" dirty="0">
                <a:solidFill>
                  <a:schemeClr val="tx1"/>
                </a:solidFill>
                <a:effectLst/>
                <a:latin typeface="+mn-lt"/>
                <a:ea typeface="+mn-ea"/>
                <a:cs typeface="+mn-cs"/>
              </a:rPr>
              <a:t>Bd. of County Comm’rs v. Costilla County Conservancy Dist.</a:t>
            </a:r>
            <a:r>
              <a:rPr lang="en-US" sz="1200" kern="1200" dirty="0">
                <a:solidFill>
                  <a:schemeClr val="tx1"/>
                </a:solidFill>
                <a:effectLst/>
                <a:latin typeface="+mn-lt"/>
                <a:ea typeface="+mn-ea"/>
                <a:cs typeface="+mn-cs"/>
              </a:rPr>
              <a:t>, 88 P.3d 1188, 1193 (Colo. 2004) (</a:t>
            </a:r>
            <a:r>
              <a:rPr lang="en-US" sz="1200" i="1" kern="1200" dirty="0">
                <a:solidFill>
                  <a:schemeClr val="tx1"/>
                </a:solidFill>
                <a:effectLst/>
                <a:latin typeface="+mn-lt"/>
                <a:ea typeface="+mn-ea"/>
                <a:cs typeface="+mn-cs"/>
              </a:rPr>
              <a:t>citing Cole v. State, </a:t>
            </a:r>
            <a:r>
              <a:rPr lang="en-US" sz="1200" kern="1200" dirty="0">
                <a:solidFill>
                  <a:schemeClr val="tx1"/>
                </a:solidFill>
                <a:effectLst/>
                <a:latin typeface="+mn-lt"/>
                <a:ea typeface="+mn-ea"/>
                <a:cs typeface="+mn-cs"/>
              </a:rPr>
              <a:t>673 P.2d 345, 347 (Colo. 1983)).</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will go through what constitutes a “public meeting” under the OML and what the Board must do to go into “executive session” without the public present.</a:t>
            </a:r>
          </a:p>
          <a:p>
            <a:endParaRPr lang="en-US" dirty="0"/>
          </a:p>
        </p:txBody>
      </p:sp>
      <p:sp>
        <p:nvSpPr>
          <p:cNvPr id="4" name="Slide Number Placeholder 3"/>
          <p:cNvSpPr>
            <a:spLocks noGrp="1"/>
          </p:cNvSpPr>
          <p:nvPr>
            <p:ph type="sldNum" sz="quarter" idx="5"/>
          </p:nvPr>
        </p:nvSpPr>
        <p:spPr/>
        <p:txBody>
          <a:bodyPr/>
          <a:lstStyle/>
          <a:p>
            <a:fld id="{43EEC03B-6727-408C-B69C-0F77854790D0}" type="slidenum">
              <a:rPr lang="en-US" smtClean="0"/>
              <a:t>3</a:t>
            </a:fld>
            <a:endParaRPr lang="en-US"/>
          </a:p>
        </p:txBody>
      </p:sp>
    </p:spTree>
    <p:extLst>
      <p:ext uri="{BB962C8B-B14F-4D97-AF65-F5344CB8AC3E}">
        <p14:creationId xmlns:p14="http://schemas.microsoft.com/office/powerpoint/2010/main" val="2759379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Negative publicity.  </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Litigation/Attorney Fees.  </a:t>
            </a:r>
            <a:r>
              <a:rPr lang="en-US" sz="1200" kern="1200" dirty="0">
                <a:solidFill>
                  <a:schemeClr val="tx1"/>
                </a:solidFill>
                <a:effectLst/>
                <a:latin typeface="+mn-lt"/>
                <a:ea typeface="+mn-ea"/>
                <a:cs typeface="+mn-cs"/>
              </a:rPr>
              <a:t>Remedies available to those who bring an action alleging a violation of the CORA include an order to permit inspection of the records, costs, and attorney fees.  § 24-72-204(5)(b), C.R.S.</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43EEC03B-6727-408C-B69C-0F77854790D0}" type="slidenum">
              <a:rPr lang="en-US" smtClean="0"/>
              <a:t>12</a:t>
            </a:fld>
            <a:endParaRPr lang="en-US"/>
          </a:p>
        </p:txBody>
      </p:sp>
    </p:spTree>
    <p:extLst>
      <p:ext uri="{BB962C8B-B14F-4D97-AF65-F5344CB8AC3E}">
        <p14:creationId xmlns:p14="http://schemas.microsoft.com/office/powerpoint/2010/main" val="1340270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0" i="0" kern="1200" dirty="0">
                <a:solidFill>
                  <a:schemeClr val="tx1"/>
                </a:solidFill>
                <a:effectLst/>
                <a:latin typeface="+mn-lt"/>
                <a:ea typeface="+mn-ea"/>
                <a:cs typeface="+mn-cs"/>
              </a:rPr>
              <a:t>Under the OML, all meetings of two or more Board members at which public business is discussed or at which any formal action is taken are required to be open to the</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public. For the purposes of the OML, a meeting includes any gathering of members convened to discuss public business or take formal action, whether in person, by telephone, electronically, or by other means of communication. </a:t>
            </a:r>
            <a:r>
              <a:rPr lang="pt-BR" sz="1200" b="0" i="0" kern="1200" dirty="0">
                <a:solidFill>
                  <a:schemeClr val="tx1"/>
                </a:solidFill>
                <a:effectLst/>
                <a:latin typeface="+mn-lt"/>
                <a:ea typeface="+mn-ea"/>
                <a:cs typeface="+mn-cs"/>
              </a:rPr>
              <a:t>§24-6-402(2)(a-d), C.R.S. </a:t>
            </a:r>
            <a:r>
              <a:rPr lang="en-US" sz="1200" b="0" i="0" kern="1200" dirty="0">
                <a:solidFill>
                  <a:schemeClr val="tx1"/>
                </a:solidFill>
                <a:effectLst/>
                <a:latin typeface="+mn-lt"/>
                <a:ea typeface="+mn-ea"/>
                <a:cs typeface="+mn-cs"/>
              </a:rPr>
              <a:t>These requirements do not apply to a chance meeting, or a social gathering, at which board matters are not discussed.</a:t>
            </a:r>
          </a:p>
          <a:p>
            <a:pPr marL="0" indent="0">
              <a:buNone/>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If a quorum or majority of the Board attends a meeting, the meeting can be held only after full and timely notice to the public. Any Bylaws the Board develops must be consistent with OML’s requirements.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Colorado’s OML is silent as to what constitutes “timely” notice to the public from state public bodies. However, pursuant to §24-6-402(2)(c), C.R.S., which governs notice given by local public bodies, notice is considered “timely” when it is posted in a designated public place, “no less than twenty-four hours prior to the … meeting.” Accordingly, the general preference is for a state Board to post notice of any anticipated meeting no less than 24 hours in advance of the meeting. Under the statute, there may be rare exigent circumstances under which a lesser timeline may be defensible. Again, when the Board develops its Bylaws, these must reflect compliance with the OML’s baseline requirements. Thus, while the Board could not set a policy that it will give notice less than 24 hours prior to a meeting, it could agree to abide by a greater time period for giving such notice.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Failure to comply with notice requirements could render an action invalidated. </a:t>
            </a:r>
            <a:r>
              <a:rPr lang="en-US" sz="1200" b="0" i="1" kern="1200" dirty="0">
                <a:solidFill>
                  <a:schemeClr val="tx1"/>
                </a:solidFill>
                <a:effectLst/>
                <a:latin typeface="+mn-lt"/>
                <a:ea typeface="+mn-ea"/>
                <a:cs typeface="+mn-cs"/>
              </a:rPr>
              <a:t>See Hyde v. Banking Bd</a:t>
            </a:r>
            <a:r>
              <a:rPr lang="en-US" sz="1200" b="0" i="0" kern="1200" dirty="0">
                <a:solidFill>
                  <a:schemeClr val="tx1"/>
                </a:solidFill>
                <a:effectLst/>
                <a:latin typeface="+mn-lt"/>
                <a:ea typeface="+mn-ea"/>
                <a:cs typeface="+mn-cs"/>
              </a:rPr>
              <a:t>., 552 P.2d 32 (1976).</a:t>
            </a:r>
          </a:p>
          <a:p>
            <a:endParaRPr lang="en-US" dirty="0"/>
          </a:p>
          <a:p>
            <a:pPr marL="0" indent="0">
              <a:buNone/>
            </a:pPr>
            <a:r>
              <a:rPr lang="en-US" sz="1200" b="0" i="0" kern="1200" dirty="0">
                <a:solidFill>
                  <a:schemeClr val="tx1"/>
                </a:solidFill>
                <a:effectLst/>
                <a:latin typeface="+mn-lt"/>
                <a:ea typeface="+mn-ea"/>
                <a:cs typeface="+mn-cs"/>
              </a:rPr>
              <a:t>Minutes must be taken which are open to public inspection. </a:t>
            </a:r>
            <a:r>
              <a:rPr lang="en-US" sz="1200" b="0" i="1"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 24-6-402(2)(a-d), C.R.S.</a:t>
            </a:r>
          </a:p>
          <a:p>
            <a:pPr marL="0" indent="0">
              <a:buNone/>
            </a:pPr>
            <a:endParaRPr lang="en-US" sz="1200" b="0" i="0" kern="1200" dirty="0">
              <a:solidFill>
                <a:schemeClr val="tx1"/>
              </a:solidFill>
              <a:effectLst/>
              <a:latin typeface="+mn-lt"/>
              <a:ea typeface="+mn-ea"/>
              <a:cs typeface="+mn-cs"/>
            </a:endParaRPr>
          </a:p>
          <a:p>
            <a:pPr marL="0" indent="0">
              <a:buNone/>
            </a:pPr>
            <a:r>
              <a:rPr lang="en-US" sz="1200" b="0" i="0" kern="1200" dirty="0">
                <a:solidFill>
                  <a:schemeClr val="tx1"/>
                </a:solidFill>
                <a:effectLst/>
                <a:latin typeface="+mn-lt"/>
                <a:ea typeface="+mn-ea"/>
                <a:cs typeface="+mn-cs"/>
              </a:rPr>
              <a:t>Note on “public business”: Courts have not been cohesive in how they interpret the term “public business.” Accordingly, we recommend taking a conservative approach and to construe the term public business broadly to avoid violating OML. </a:t>
            </a:r>
          </a:p>
          <a:p>
            <a:pPr marL="0" indent="0">
              <a:buNone/>
            </a:pPr>
            <a:endParaRPr lang="en-US" sz="1200" b="0" i="0" kern="1200" dirty="0">
              <a:solidFill>
                <a:schemeClr val="tx1"/>
              </a:solidFill>
              <a:effectLst/>
              <a:latin typeface="+mn-lt"/>
              <a:ea typeface="+mn-ea"/>
              <a:cs typeface="+mn-cs"/>
            </a:endParaRPr>
          </a:p>
          <a:p>
            <a:pPr marL="0" indent="0">
              <a:buNone/>
            </a:pPr>
            <a:r>
              <a:rPr lang="en-US" sz="1200" b="0" i="0" kern="1200" dirty="0">
                <a:solidFill>
                  <a:schemeClr val="tx1"/>
                </a:solidFill>
                <a:effectLst/>
                <a:latin typeface="+mn-lt"/>
                <a:ea typeface="+mn-ea"/>
                <a:cs typeface="+mn-cs"/>
              </a:rPr>
              <a:t>“Public business” is not defined in the statute, but the Colorado Supreme Court has held that “a meeting must be part of the policy making process to be subject to the requirements of the OML. A meeting is part of the policy-making process if it concerns a matter related to the policy-making function of the local public body holding or attending the meeting.” </a:t>
            </a:r>
            <a:r>
              <a:rPr lang="en-US" sz="1200" b="0" i="1" kern="1200" dirty="0">
                <a:solidFill>
                  <a:schemeClr val="tx1"/>
                </a:solidFill>
                <a:effectLst/>
                <a:latin typeface="+mn-lt"/>
                <a:ea typeface="+mn-ea"/>
                <a:cs typeface="+mn-cs"/>
              </a:rPr>
              <a:t>Bd. of </a:t>
            </a:r>
            <a:r>
              <a:rPr lang="en-US" sz="1200" b="0" i="1" kern="1200" dirty="0" err="1">
                <a:solidFill>
                  <a:schemeClr val="tx1"/>
                </a:solidFill>
                <a:effectLst/>
                <a:latin typeface="+mn-lt"/>
                <a:ea typeface="+mn-ea"/>
                <a:cs typeface="+mn-cs"/>
              </a:rPr>
              <a:t>Cnty</a:t>
            </a:r>
            <a:r>
              <a:rPr lang="en-US" sz="1200" b="0" i="1" kern="1200" dirty="0">
                <a:solidFill>
                  <a:schemeClr val="tx1"/>
                </a:solidFill>
                <a:effectLst/>
                <a:latin typeface="+mn-lt"/>
                <a:ea typeface="+mn-ea"/>
                <a:cs typeface="+mn-cs"/>
              </a:rPr>
              <a:t>. Comm’rs v. Costilla </a:t>
            </a:r>
            <a:r>
              <a:rPr lang="en-US" sz="1200" b="0" i="1" kern="1200" dirty="0" err="1">
                <a:solidFill>
                  <a:schemeClr val="tx1"/>
                </a:solidFill>
                <a:effectLst/>
                <a:latin typeface="+mn-lt"/>
                <a:ea typeface="+mn-ea"/>
                <a:cs typeface="+mn-cs"/>
              </a:rPr>
              <a:t>Cnty</a:t>
            </a:r>
            <a:r>
              <a:rPr lang="en-US" sz="1200" b="0" i="1" kern="1200" dirty="0">
                <a:solidFill>
                  <a:schemeClr val="tx1"/>
                </a:solidFill>
                <a:effectLst/>
                <a:latin typeface="+mn-lt"/>
                <a:ea typeface="+mn-ea"/>
                <a:cs typeface="+mn-cs"/>
              </a:rPr>
              <a:t>. Conservancy Dist</a:t>
            </a:r>
            <a:r>
              <a:rPr lang="en-US" sz="1200" b="0" i="0" kern="1200" dirty="0">
                <a:solidFill>
                  <a:schemeClr val="tx1"/>
                </a:solidFill>
                <a:effectLst/>
                <a:latin typeface="+mn-lt"/>
                <a:ea typeface="+mn-ea"/>
                <a:cs typeface="+mn-cs"/>
              </a:rPr>
              <a:t>., 88 P.3d 1188, 1194 (Colo. 2004).</a:t>
            </a:r>
            <a:endParaRPr lang="en-US" dirty="0"/>
          </a:p>
        </p:txBody>
      </p:sp>
      <p:sp>
        <p:nvSpPr>
          <p:cNvPr id="4" name="Slide Number Placeholder 3"/>
          <p:cNvSpPr>
            <a:spLocks noGrp="1"/>
          </p:cNvSpPr>
          <p:nvPr>
            <p:ph type="sldNum" sz="quarter" idx="5"/>
          </p:nvPr>
        </p:nvSpPr>
        <p:spPr/>
        <p:txBody>
          <a:bodyPr/>
          <a:lstStyle/>
          <a:p>
            <a:fld id="{43EEC03B-6727-408C-B69C-0F77854790D0}" type="slidenum">
              <a:rPr lang="en-US" smtClean="0"/>
              <a:t>4</a:t>
            </a:fld>
            <a:endParaRPr lang="en-US"/>
          </a:p>
        </p:txBody>
      </p:sp>
    </p:spTree>
    <p:extLst>
      <p:ext uri="{BB962C8B-B14F-4D97-AF65-F5344CB8AC3E}">
        <p14:creationId xmlns:p14="http://schemas.microsoft.com/office/powerpoint/2010/main" val="2595745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SUMMATION: </a:t>
            </a:r>
            <a:r>
              <a:rPr lang="en-US" sz="1200" kern="1200" dirty="0">
                <a:solidFill>
                  <a:schemeClr val="tx1"/>
                </a:solidFill>
                <a:effectLst/>
                <a:latin typeface="+mn-lt"/>
                <a:ea typeface="+mn-ea"/>
                <a:cs typeface="+mn-cs"/>
              </a:rPr>
              <a:t>Remember that when </a:t>
            </a:r>
            <a:r>
              <a:rPr lang="en-US" sz="1200" b="1" kern="1200" dirty="0">
                <a:solidFill>
                  <a:schemeClr val="tx1"/>
                </a:solidFill>
                <a:effectLst/>
                <a:latin typeface="+mn-lt"/>
                <a:ea typeface="+mn-ea"/>
                <a:cs typeface="+mn-cs"/>
              </a:rPr>
              <a:t>two or more</a:t>
            </a:r>
            <a:r>
              <a:rPr lang="en-US" sz="1200" kern="1200" dirty="0">
                <a:solidFill>
                  <a:schemeClr val="tx1"/>
                </a:solidFill>
                <a:effectLst/>
                <a:latin typeface="+mn-lt"/>
                <a:ea typeface="+mn-ea"/>
                <a:cs typeface="+mn-cs"/>
              </a:rPr>
              <a:t> members discuss Board matters, it constitutes a “meeting” subject to the Open Meetings Laws.  </a:t>
            </a:r>
            <a:r>
              <a:rPr lang="en-US" sz="1200" b="1" kern="1200" dirty="0">
                <a:solidFill>
                  <a:schemeClr val="tx1"/>
                </a:solidFill>
                <a:effectLst/>
                <a:latin typeface="+mn-lt"/>
                <a:ea typeface="+mn-ea"/>
                <a:cs typeface="+mn-cs"/>
              </a:rPr>
              <a:t>Do not</a:t>
            </a:r>
            <a:r>
              <a:rPr lang="en-US" sz="1200" kern="1200" dirty="0">
                <a:solidFill>
                  <a:schemeClr val="tx1"/>
                </a:solidFill>
                <a:effectLst/>
                <a:latin typeface="+mn-lt"/>
                <a:ea typeface="+mn-ea"/>
                <a:cs typeface="+mn-cs"/>
              </a:rPr>
              <a:t> discuss Board matters with other members outside of noticed meetings, and </a:t>
            </a:r>
            <a:r>
              <a:rPr lang="en-US" sz="1200" b="1" kern="1200" dirty="0">
                <a:solidFill>
                  <a:schemeClr val="tx1"/>
                </a:solidFill>
                <a:effectLst/>
                <a:latin typeface="+mn-lt"/>
                <a:ea typeface="+mn-ea"/>
                <a:cs typeface="+mn-cs"/>
              </a:rPr>
              <a:t>do not</a:t>
            </a:r>
            <a:r>
              <a:rPr lang="en-US" sz="1200" kern="1200" dirty="0">
                <a:solidFill>
                  <a:schemeClr val="tx1"/>
                </a:solidFill>
                <a:effectLst/>
                <a:latin typeface="+mn-lt"/>
                <a:ea typeface="+mn-ea"/>
                <a:cs typeface="+mn-cs"/>
              </a:rPr>
              <a:t> make decisions regarding Board matters outside of noticed meetings.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short, </a:t>
            </a:r>
            <a:r>
              <a:rPr lang="en-US" sz="1200" b="1" kern="1200" dirty="0">
                <a:solidFill>
                  <a:schemeClr val="tx1"/>
                </a:solidFill>
                <a:effectLst/>
                <a:latin typeface="+mn-lt"/>
                <a:ea typeface="+mn-ea"/>
                <a:cs typeface="+mn-cs"/>
              </a:rPr>
              <a:t>Board members should not communicate about any Board business outside of noticed meetings.</a:t>
            </a:r>
            <a:r>
              <a:rPr lang="en-US" sz="1200" kern="1200" dirty="0">
                <a:solidFill>
                  <a:schemeClr val="tx1"/>
                </a:solidFill>
                <a:effectLst/>
                <a:latin typeface="+mn-lt"/>
                <a:ea typeface="+mn-ea"/>
                <a:cs typeface="+mn-cs"/>
              </a:rPr>
              <a:t>   Should you have a question about an agenda item or policy of the Board, contact [counsel, perhaps other staff depending on the board, conflicts counsel], depending on the situation.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Do not</a:t>
            </a:r>
            <a:r>
              <a:rPr lang="en-US" sz="1200" kern="1200" dirty="0">
                <a:solidFill>
                  <a:schemeClr val="tx1"/>
                </a:solidFill>
                <a:effectLst/>
                <a:latin typeface="+mn-lt"/>
                <a:ea typeface="+mn-ea"/>
                <a:cs typeface="+mn-cs"/>
              </a:rPr>
              <a:t> discuss matters that are before the Board, or which may come before the Board, with anyone outside the Board and particularly not with any individuals involved or named.</a:t>
            </a:r>
          </a:p>
          <a:p>
            <a:endParaRPr lang="en-US" dirty="0"/>
          </a:p>
        </p:txBody>
      </p:sp>
      <p:sp>
        <p:nvSpPr>
          <p:cNvPr id="4" name="Slide Number Placeholder 3"/>
          <p:cNvSpPr>
            <a:spLocks noGrp="1"/>
          </p:cNvSpPr>
          <p:nvPr>
            <p:ph type="sldNum" sz="quarter" idx="5"/>
          </p:nvPr>
        </p:nvSpPr>
        <p:spPr/>
        <p:txBody>
          <a:bodyPr/>
          <a:lstStyle/>
          <a:p>
            <a:fld id="{43EEC03B-6727-408C-B69C-0F77854790D0}" type="slidenum">
              <a:rPr lang="en-US" smtClean="0"/>
              <a:t>5</a:t>
            </a:fld>
            <a:endParaRPr lang="en-US"/>
          </a:p>
        </p:txBody>
      </p:sp>
    </p:spTree>
    <p:extLst>
      <p:ext uri="{BB962C8B-B14F-4D97-AF65-F5344CB8AC3E}">
        <p14:creationId xmlns:p14="http://schemas.microsoft.com/office/powerpoint/2010/main" val="2823582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At any special or regular meeting of the Board, the Board may, by 2/3 vote of its “entire membership,” hold an executive session that is not open to the public. </a:t>
            </a:r>
            <a:r>
              <a:rPr lang="en-US" sz="1200" b="0" i="1"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§24-6-402(3)(a), C.R.S. The executive session may be held only to discuss specific matters enumerated in the law. </a:t>
            </a:r>
            <a:r>
              <a:rPr lang="en-US" sz="1200" b="0" i="1" kern="1200" dirty="0">
                <a:solidFill>
                  <a:schemeClr val="tx1"/>
                </a:solidFill>
                <a:effectLst/>
                <a:latin typeface="+mn-lt"/>
                <a:ea typeface="+mn-ea"/>
                <a:cs typeface="+mn-cs"/>
              </a:rPr>
              <a:t>Id</a:t>
            </a:r>
            <a:r>
              <a:rPr lang="en-US" sz="1200" b="0" i="0" kern="1200" dirty="0">
                <a:solidFill>
                  <a:schemeClr val="tx1"/>
                </a:solidFill>
                <a:effectLst/>
                <a:latin typeface="+mn-lt"/>
                <a:ea typeface="+mn-ea"/>
                <a:cs typeface="+mn-cs"/>
              </a:rPr>
              <a:t>. In order to convene in executive session, under the plain language of the statute, ___ of the _______ Board members (representing 2/3 of the “entire membership”) must agree to hold the executive session. If an executive session is improperly convened, it could later be determined to be open, and the discussion during the session deemed subject to public disclosure. </a:t>
            </a:r>
            <a:r>
              <a:rPr lang="en-US" sz="1200" b="0" i="1" kern="1200" dirty="0">
                <a:solidFill>
                  <a:schemeClr val="tx1"/>
                </a:solidFill>
                <a:effectLst/>
                <a:latin typeface="+mn-lt"/>
                <a:ea typeface="+mn-ea"/>
                <a:cs typeface="+mn-cs"/>
              </a:rPr>
              <a:t>See </a:t>
            </a:r>
            <a:r>
              <a:rPr lang="en-US" sz="1200" b="0" i="1" kern="1200" dirty="0" err="1">
                <a:solidFill>
                  <a:schemeClr val="tx1"/>
                </a:solidFill>
                <a:effectLst/>
                <a:latin typeface="+mn-lt"/>
                <a:ea typeface="+mn-ea"/>
                <a:cs typeface="+mn-cs"/>
              </a:rPr>
              <a:t>Gumina</a:t>
            </a:r>
            <a:r>
              <a:rPr lang="en-US" sz="1200" b="0" i="1" kern="1200" dirty="0">
                <a:solidFill>
                  <a:schemeClr val="tx1"/>
                </a:solidFill>
                <a:effectLst/>
                <a:latin typeface="+mn-lt"/>
                <a:ea typeface="+mn-ea"/>
                <a:cs typeface="+mn-cs"/>
              </a:rPr>
              <a:t> v. City of Sterling</a:t>
            </a:r>
            <a:r>
              <a:rPr lang="en-US" sz="1200" b="0" i="0" kern="1200" dirty="0">
                <a:solidFill>
                  <a:schemeClr val="tx1"/>
                </a:solidFill>
                <a:effectLst/>
                <a:latin typeface="+mn-lt"/>
                <a:ea typeface="+mn-ea"/>
                <a:cs typeface="+mn-cs"/>
              </a:rPr>
              <a:t>, 119 P.3d 527 (Colo. App. 2004).</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“Entire</a:t>
            </a:r>
            <a:r>
              <a:rPr lang="en-US" sz="1200" b="0" i="0" kern="1200" baseline="0" dirty="0">
                <a:solidFill>
                  <a:schemeClr val="tx1"/>
                </a:solidFill>
                <a:effectLst/>
                <a:latin typeface="+mn-lt"/>
                <a:ea typeface="+mn-ea"/>
                <a:cs typeface="+mn-cs"/>
              </a:rPr>
              <a:t> membership” example:  A Board has 16 total members, but there are two vacancies that have not been filled.  To vote to hold an executive session, 11 members must vote to go into executive session.  (2/3 x 16 = 10.67 members, which rounds up to 11).  Vacancies do not reduce the number needed for executive session.</a:t>
            </a:r>
          </a:p>
          <a:p>
            <a:endParaRPr lang="en-US" sz="1200" b="0" i="0" kern="1200" baseline="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Prior to the Board going into executive session, the chair/president must announce the topic(s) to be discussed in executive session and cite the legal basis for such topic(s) to be discussed in executive session. An executive session must be electronically recorded unless it pertains exclusively to attorney-client privileged advice. </a:t>
            </a:r>
            <a:r>
              <a:rPr lang="en-US" sz="1200" b="0" i="1"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§24-6-402(2)(d.5)(I)(A-B). The executive session recording may be destroyed after 90 days, unless some type of claim is made before destruction with respect to the appropriateness of the executive session. </a:t>
            </a:r>
            <a:r>
              <a:rPr lang="en-US" sz="1200" b="0" i="1" kern="1200" dirty="0">
                <a:solidFill>
                  <a:schemeClr val="tx1"/>
                </a:solidFill>
                <a:effectLst/>
                <a:latin typeface="+mn-lt"/>
                <a:ea typeface="+mn-ea"/>
                <a:cs typeface="+mn-cs"/>
              </a:rPr>
              <a:t>Id</a:t>
            </a:r>
            <a:r>
              <a:rPr lang="en-US" sz="1200" b="0" i="0" kern="1200" dirty="0">
                <a:solidFill>
                  <a:schemeClr val="tx1"/>
                </a:solidFill>
                <a:effectLst/>
                <a:latin typeface="+mn-lt"/>
                <a:ea typeface="+mn-ea"/>
                <a:cs typeface="+mn-cs"/>
              </a:rPr>
              <a:t>. at – 402(2)(d.5)(I)(E). If such a claim is made, the recording must be preserved until such claim is resolved.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Board may not take any formal action in executive session, except approval of minutes from a previous executive session. No straw polling or other informal</a:t>
            </a:r>
            <a:r>
              <a:rPr lang="en-US" sz="1200" b="0" i="0" kern="1200" baseline="0" dirty="0">
                <a:solidFill>
                  <a:schemeClr val="tx1"/>
                </a:solidFill>
                <a:effectLst/>
                <a:latin typeface="+mn-lt"/>
                <a:ea typeface="+mn-ea"/>
                <a:cs typeface="+mn-cs"/>
              </a:rPr>
              <a:t> effort to deduce members’ positions on a public session vote </a:t>
            </a:r>
            <a:r>
              <a:rPr lang="en-US" sz="1200" b="0" i="0" kern="1200" dirty="0">
                <a:solidFill>
                  <a:schemeClr val="tx1"/>
                </a:solidFill>
                <a:effectLst/>
                <a:latin typeface="+mn-lt"/>
                <a:ea typeface="+mn-ea"/>
                <a:cs typeface="+mn-cs"/>
              </a:rPr>
              <a:t>may take place in executive session, beyond receiving legal advice related to a particular permitted topic or discussion of matters explicitly</a:t>
            </a:r>
            <a:r>
              <a:rPr lang="en-US" sz="1200" b="0" i="0" kern="1200" baseline="0" dirty="0">
                <a:solidFill>
                  <a:schemeClr val="tx1"/>
                </a:solidFill>
                <a:effectLst/>
                <a:latin typeface="+mn-lt"/>
                <a:ea typeface="+mn-ea"/>
                <a:cs typeface="+mn-cs"/>
              </a:rPr>
              <a:t> permitted in executive session</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As a matter of prudence, once the Board ends an executive session and re-commences</a:t>
            </a:r>
            <a:r>
              <a:rPr lang="en-US" sz="1200" b="0" i="0" kern="1200" baseline="0" dirty="0">
                <a:solidFill>
                  <a:schemeClr val="tx1"/>
                </a:solidFill>
                <a:effectLst/>
                <a:latin typeface="+mn-lt"/>
                <a:ea typeface="+mn-ea"/>
                <a:cs typeface="+mn-cs"/>
              </a:rPr>
              <a:t> the</a:t>
            </a:r>
            <a:r>
              <a:rPr lang="en-US" sz="1200" b="0" i="0" kern="1200" dirty="0">
                <a:solidFill>
                  <a:schemeClr val="tx1"/>
                </a:solidFill>
                <a:effectLst/>
                <a:latin typeface="+mn-lt"/>
                <a:ea typeface="+mn-ea"/>
                <a:cs typeface="+mn-cs"/>
              </a:rPr>
              <a:t> public session, it is the best practice to engage in discussion or a summary of a matter before proceeding to any vote. This allows the public record to reflect the basis for a particular vote. Colorado law expressly prohibits the Board from “rubber-stamping” decisions. </a:t>
            </a:r>
            <a:r>
              <a:rPr lang="en-US" sz="1200" b="0" i="1" kern="1200" dirty="0">
                <a:solidFill>
                  <a:schemeClr val="tx1"/>
                </a:solidFill>
                <a:effectLst/>
                <a:latin typeface="+mn-lt"/>
                <a:ea typeface="+mn-ea"/>
                <a:cs typeface="+mn-cs"/>
              </a:rPr>
              <a:t>See Walsenburg Sand &amp; Gravel Co. v. City Council of Walsenburg</a:t>
            </a:r>
            <a:r>
              <a:rPr lang="en-US" sz="1200" b="0" i="0" kern="1200" dirty="0">
                <a:solidFill>
                  <a:schemeClr val="tx1"/>
                </a:solidFill>
                <a:effectLst/>
                <a:latin typeface="+mn-lt"/>
                <a:ea typeface="+mn-ea"/>
                <a:cs typeface="+mn-cs"/>
              </a:rPr>
              <a:t>, 160 P.3d 297 (Colo. App. 2007). </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Engaging in discussion is critical because while you may receive legal advice from counsel during executive session(s), it is important for the public record to accurately reflect the Board’s non-confidential and non-privileged discussions.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the Board errs is some respect regarding failure to discuss the matter</a:t>
            </a:r>
            <a:r>
              <a:rPr lang="en-US" sz="1200" b="0" i="0" kern="1200" baseline="0" dirty="0">
                <a:solidFill>
                  <a:schemeClr val="tx1"/>
                </a:solidFill>
                <a:effectLst/>
                <a:latin typeface="+mn-lt"/>
                <a:ea typeface="+mn-ea"/>
                <a:cs typeface="+mn-cs"/>
              </a:rPr>
              <a:t> at issue</a:t>
            </a:r>
            <a:r>
              <a:rPr lang="en-US" sz="1200" b="0" i="0" kern="1200" dirty="0">
                <a:solidFill>
                  <a:schemeClr val="tx1"/>
                </a:solidFill>
                <a:effectLst/>
                <a:latin typeface="+mn-lt"/>
                <a:ea typeface="+mn-ea"/>
                <a:cs typeface="+mn-cs"/>
              </a:rPr>
              <a:t>, the Board  may cure a prior violation of the OML. This is accomplished by holding a subsequent compliant meeting, including the necessary substantive public discussion, which is not a mere “rubber-stamping” of the prior decision. </a:t>
            </a:r>
            <a:r>
              <a:rPr lang="en-US" sz="1200" b="0" i="1" kern="1200" dirty="0">
                <a:solidFill>
                  <a:schemeClr val="tx1"/>
                </a:solidFill>
                <a:effectLst/>
                <a:latin typeface="+mn-lt"/>
                <a:ea typeface="+mn-ea"/>
                <a:cs typeface="+mn-cs"/>
              </a:rPr>
              <a:t>See COHVCO v. Bd. of Parks &amp; Outdoor Rec</a:t>
            </a:r>
            <a:r>
              <a:rPr lang="en-US" sz="1200" b="0" i="0" kern="1200" dirty="0">
                <a:solidFill>
                  <a:schemeClr val="tx1"/>
                </a:solidFill>
                <a:effectLst/>
                <a:latin typeface="+mn-lt"/>
                <a:ea typeface="+mn-ea"/>
                <a:cs typeface="+mn-cs"/>
              </a:rPr>
              <a:t>., 292 P.3d 1132 (Colo. App. 2012).</a:t>
            </a:r>
          </a:p>
        </p:txBody>
      </p:sp>
      <p:sp>
        <p:nvSpPr>
          <p:cNvPr id="4" name="Slide Number Placeholder 3"/>
          <p:cNvSpPr>
            <a:spLocks noGrp="1"/>
          </p:cNvSpPr>
          <p:nvPr>
            <p:ph type="sldNum" sz="quarter" idx="5"/>
          </p:nvPr>
        </p:nvSpPr>
        <p:spPr/>
        <p:txBody>
          <a:bodyPr/>
          <a:lstStyle/>
          <a:p>
            <a:fld id="{43EEC03B-6727-408C-B69C-0F77854790D0}" type="slidenum">
              <a:rPr lang="en-US" smtClean="0"/>
              <a:t>6</a:t>
            </a:fld>
            <a:endParaRPr lang="en-US"/>
          </a:p>
        </p:txBody>
      </p:sp>
    </p:spTree>
    <p:extLst>
      <p:ext uri="{BB962C8B-B14F-4D97-AF65-F5344CB8AC3E}">
        <p14:creationId xmlns:p14="http://schemas.microsoft.com/office/powerpoint/2010/main" val="3120057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EEC03B-6727-408C-B69C-0F77854790D0}" type="slidenum">
              <a:rPr lang="en-US" smtClean="0"/>
              <a:t>7</a:t>
            </a:fld>
            <a:endParaRPr lang="en-US"/>
          </a:p>
        </p:txBody>
      </p:sp>
    </p:spTree>
    <p:extLst>
      <p:ext uri="{BB962C8B-B14F-4D97-AF65-F5344CB8AC3E}">
        <p14:creationId xmlns:p14="http://schemas.microsoft.com/office/powerpoint/2010/main" val="2626905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a:solidFill>
                  <a:schemeClr val="tx1"/>
                </a:solidFill>
                <a:effectLst/>
                <a:latin typeface="+mn-lt"/>
                <a:ea typeface="+mn-ea"/>
                <a:cs typeface="+mn-cs"/>
              </a:rPr>
              <a:t>Consequence of an OML violation.</a:t>
            </a: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Violations of the OML can occur when:</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A regularly-scheduled meeting was not properly noticed (i.e. not timely, full notice not provided of subject matter to be addressed).</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Two or more Board members discuss an agenda item outside of a regularly scheduled meeting.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OML </a:t>
            </a:r>
            <a:r>
              <a:rPr lang="en-US" sz="1200" b="1" kern="1200" dirty="0">
                <a:solidFill>
                  <a:schemeClr val="tx1"/>
                </a:solidFill>
                <a:effectLst/>
                <a:latin typeface="+mn-lt"/>
                <a:ea typeface="+mn-ea"/>
                <a:cs typeface="+mn-cs"/>
              </a:rPr>
              <a:t>allows</a:t>
            </a:r>
            <a:r>
              <a:rPr lang="en-US" sz="1200" kern="1200" dirty="0">
                <a:solidFill>
                  <a:schemeClr val="tx1"/>
                </a:solidFill>
                <a:effectLst/>
                <a:latin typeface="+mn-lt"/>
                <a:ea typeface="+mn-ea"/>
                <a:cs typeface="+mn-cs"/>
              </a:rPr>
              <a:t> for the Board to “</a:t>
            </a:r>
            <a:r>
              <a:rPr lang="en-US" sz="1200" b="1" kern="1200" dirty="0">
                <a:solidFill>
                  <a:schemeClr val="tx1"/>
                </a:solidFill>
                <a:effectLst/>
                <a:latin typeface="+mn-lt"/>
                <a:ea typeface="+mn-ea"/>
                <a:cs typeface="+mn-cs"/>
              </a:rPr>
              <a:t>cure</a:t>
            </a:r>
            <a:r>
              <a:rPr lang="en-US" sz="1200" kern="1200" dirty="0">
                <a:solidFill>
                  <a:schemeClr val="tx1"/>
                </a:solidFill>
                <a:effectLst/>
                <a:latin typeface="+mn-lt"/>
                <a:ea typeface="+mn-ea"/>
                <a:cs typeface="+mn-cs"/>
              </a:rPr>
              <a:t>” a prior OML violation by holding a subsequent compliant meeting.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subsequent complying meeting</a:t>
            </a:r>
            <a:r>
              <a:rPr lang="en-US" sz="1200" kern="1200" dirty="0">
                <a:solidFill>
                  <a:schemeClr val="tx1"/>
                </a:solidFill>
                <a:effectLst/>
                <a:latin typeface="+mn-lt"/>
                <a:ea typeface="+mn-ea"/>
                <a:cs typeface="+mn-cs"/>
              </a:rPr>
              <a:t>, however, may not be a mere “</a:t>
            </a:r>
            <a:r>
              <a:rPr lang="en-US" sz="1200" b="1" kern="1200" dirty="0">
                <a:solidFill>
                  <a:schemeClr val="tx1"/>
                </a:solidFill>
                <a:effectLst/>
                <a:latin typeface="+mn-lt"/>
                <a:ea typeface="+mn-ea"/>
                <a:cs typeface="+mn-cs"/>
              </a:rPr>
              <a:t>rubber stamping</a:t>
            </a:r>
            <a:r>
              <a:rPr lang="en-US" sz="1200" kern="1200" dirty="0">
                <a:solidFill>
                  <a:schemeClr val="tx1"/>
                </a:solidFill>
                <a:effectLst/>
                <a:latin typeface="+mn-lt"/>
                <a:ea typeface="+mn-ea"/>
                <a:cs typeface="+mn-cs"/>
              </a:rPr>
              <a:t>” of the earlier decision.  </a:t>
            </a:r>
            <a:r>
              <a:rPr lang="en-US" sz="1200" i="1" kern="1200" dirty="0">
                <a:solidFill>
                  <a:schemeClr val="tx1"/>
                </a:solidFill>
                <a:effectLst/>
                <a:latin typeface="+mn-lt"/>
                <a:ea typeface="+mn-ea"/>
                <a:cs typeface="+mn-cs"/>
              </a:rPr>
              <a:t>Colorado Off-Highway Vehicle Coalition et al. v. Colorado Bd. of Parks and Outdoor Rec.</a:t>
            </a:r>
            <a:r>
              <a:rPr lang="en-US" sz="1200" kern="1200" dirty="0">
                <a:solidFill>
                  <a:schemeClr val="tx1"/>
                </a:solidFill>
                <a:effectLst/>
                <a:latin typeface="+mn-lt"/>
                <a:ea typeface="+mn-ea"/>
                <a:cs typeface="+mn-cs"/>
              </a:rPr>
              <a:t>, 292 P.3d 1132, 1136-37 (Colo. App. 2012).</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Possible Consequences: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Invalidation (§ 24-6-402(8), C.R.S.)</a:t>
            </a:r>
            <a:r>
              <a:rPr lang="en-US" sz="1200" kern="1200" dirty="0">
                <a:solidFill>
                  <a:schemeClr val="tx1"/>
                </a:solidFill>
                <a:effectLst/>
                <a:latin typeface="+mn-lt"/>
                <a:ea typeface="+mn-ea"/>
                <a:cs typeface="+mn-cs"/>
              </a:rPr>
              <a:t>.  Decisions or formal action of the Board may be invalidated if violations of the OML are determined.  </a:t>
            </a:r>
          </a:p>
          <a:p>
            <a:r>
              <a:rPr lang="en-US" sz="1200" kern="1200" dirty="0">
                <a:solidFill>
                  <a:schemeClr val="tx1"/>
                </a:solidFill>
                <a:effectLst/>
                <a:latin typeface="+mn-lt"/>
                <a:ea typeface="+mn-ea"/>
                <a:cs typeface="+mn-cs"/>
              </a:rPr>
              <a:t> </a:t>
            </a:r>
          </a:p>
          <a:p>
            <a:pPr lvl="0"/>
            <a:r>
              <a:rPr lang="en-US" sz="1200" b="1" kern="1200" dirty="0">
                <a:solidFill>
                  <a:schemeClr val="tx1"/>
                </a:solidFill>
                <a:effectLst/>
                <a:latin typeface="+mn-lt"/>
                <a:ea typeface="+mn-ea"/>
                <a:cs typeface="+mn-cs"/>
              </a:rPr>
              <a:t>Willful misconduct.  </a:t>
            </a:r>
            <a:r>
              <a:rPr lang="en-US" sz="1200" kern="1200" dirty="0">
                <a:solidFill>
                  <a:schemeClr val="tx1"/>
                </a:solidFill>
                <a:effectLst/>
                <a:latin typeface="+mn-lt"/>
                <a:ea typeface="+mn-ea"/>
                <a:cs typeface="+mn-cs"/>
              </a:rPr>
              <a:t>Members who are found to have engaged in “willful misconduct” by meeting outside the regularly scheduled meetings may be subject to removal.</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Negative publicity.  </a:t>
            </a:r>
            <a:r>
              <a:rPr lang="en-US" sz="1200" kern="1200" dirty="0">
                <a:solidFill>
                  <a:schemeClr val="tx1"/>
                </a:solidFill>
                <a:effectLst/>
                <a:latin typeface="+mn-lt"/>
                <a:ea typeface="+mn-ea"/>
                <a:cs typeface="+mn-cs"/>
              </a:rPr>
              <a:t>Members who fail to follow the requirements of the OML may result in public scrutiny of the Board actions, either individually or collectively, concerning the content of the alleged conversations, emails, or telephone discussions conducted outside public view.</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Litigation/Attorney Fees.  </a:t>
            </a:r>
            <a:r>
              <a:rPr lang="en-US" sz="1200" kern="1200" dirty="0">
                <a:solidFill>
                  <a:schemeClr val="tx1"/>
                </a:solidFill>
                <a:effectLst/>
                <a:latin typeface="+mn-lt"/>
                <a:ea typeface="+mn-ea"/>
                <a:cs typeface="+mn-cs"/>
              </a:rPr>
              <a:t>Remedies available to those who bring an action alleging a violation of the OML include injunctive relief, costs, and attorney fees.  § 24-6-402(9), C.R.S.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EXCEPTION:  </a:t>
            </a:r>
            <a:r>
              <a:rPr lang="en-US" sz="1200" kern="1200" dirty="0">
                <a:solidFill>
                  <a:schemeClr val="tx1"/>
                </a:solidFill>
                <a:effectLst/>
                <a:latin typeface="+mn-lt"/>
                <a:ea typeface="+mn-ea"/>
                <a:cs typeface="+mn-cs"/>
              </a:rPr>
              <a:t>If the Board “cures” its OML violation prior to the initiation of a lawsuit, this may foreclose the party from being considered a prevailing party, and therefore not entitled the individual to attorney fees.  </a:t>
            </a:r>
            <a:r>
              <a:rPr lang="en-US" sz="1200" i="1" kern="1200" dirty="0">
                <a:solidFill>
                  <a:schemeClr val="tx1"/>
                </a:solidFill>
                <a:effectLst/>
                <a:latin typeface="+mn-lt"/>
                <a:ea typeface="+mn-ea"/>
                <a:cs typeface="+mn-cs"/>
              </a:rPr>
              <a:t>Colorado Off-Highway Vehicle Coalition</a:t>
            </a:r>
            <a:r>
              <a:rPr lang="en-US" sz="1200" kern="1200" dirty="0">
                <a:solidFill>
                  <a:schemeClr val="tx1"/>
                </a:solidFill>
                <a:effectLst/>
                <a:latin typeface="+mn-lt"/>
                <a:ea typeface="+mn-ea"/>
                <a:cs typeface="+mn-cs"/>
              </a:rPr>
              <a:t>, 292 P.3d at 1138.</a:t>
            </a:r>
          </a:p>
          <a:p>
            <a:r>
              <a:rPr lang="en-US" sz="1200" kern="1200" dirty="0">
                <a:solidFill>
                  <a:schemeClr val="tx1"/>
                </a:solidFill>
                <a:effectLst/>
                <a:latin typeface="+mn-lt"/>
                <a:ea typeface="+mn-ea"/>
                <a:cs typeface="+mn-cs"/>
              </a:rPr>
              <a:t> </a:t>
            </a:r>
          </a:p>
          <a:p>
            <a:pPr lvl="0"/>
            <a:r>
              <a:rPr lang="en-US" sz="1200" b="1" kern="1200" dirty="0">
                <a:solidFill>
                  <a:schemeClr val="tx1"/>
                </a:solidFill>
                <a:effectLst/>
                <a:latin typeface="+mn-lt"/>
                <a:ea typeface="+mn-ea"/>
                <a:cs typeface="+mn-cs"/>
              </a:rPr>
              <a:t>Release of confidential information.  </a:t>
            </a:r>
            <a:r>
              <a:rPr lang="en-US" sz="1200" kern="1200" dirty="0">
                <a:solidFill>
                  <a:schemeClr val="tx1"/>
                </a:solidFill>
                <a:effectLst/>
                <a:latin typeface="+mn-lt"/>
                <a:ea typeface="+mn-ea"/>
                <a:cs typeface="+mn-cs"/>
              </a:rPr>
              <a:t>A court may order open a portion(s) of an Executive Session conducted in violation of the OML.  As a result, confidential information may be disclosed publicly.  § 24-72-204(5.5), C.R.S.; </a:t>
            </a:r>
            <a:r>
              <a:rPr lang="en-US" sz="1200" i="1" kern="1200" dirty="0">
                <a:solidFill>
                  <a:schemeClr val="tx1"/>
                </a:solidFill>
                <a:effectLst/>
                <a:latin typeface="+mn-lt"/>
                <a:ea typeface="+mn-ea"/>
                <a:cs typeface="+mn-cs"/>
              </a:rPr>
              <a:t>see also </a:t>
            </a:r>
            <a:r>
              <a:rPr lang="en-US" sz="1200" i="1" kern="1200" dirty="0" err="1">
                <a:solidFill>
                  <a:schemeClr val="tx1"/>
                </a:solidFill>
                <a:effectLst/>
                <a:latin typeface="+mn-lt"/>
                <a:ea typeface="+mn-ea"/>
                <a:cs typeface="+mn-cs"/>
              </a:rPr>
              <a:t>Gumina</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119 P.3d at 532 (strictly construing requirements of executive session and not permitting a public body to avail itself of the protection if not conducted properly).</a:t>
            </a:r>
          </a:p>
          <a:p>
            <a:endParaRPr lang="en-US" dirty="0"/>
          </a:p>
        </p:txBody>
      </p:sp>
      <p:sp>
        <p:nvSpPr>
          <p:cNvPr id="4" name="Slide Number Placeholder 3"/>
          <p:cNvSpPr>
            <a:spLocks noGrp="1"/>
          </p:cNvSpPr>
          <p:nvPr>
            <p:ph type="sldNum" sz="quarter" idx="5"/>
          </p:nvPr>
        </p:nvSpPr>
        <p:spPr/>
        <p:txBody>
          <a:bodyPr/>
          <a:lstStyle/>
          <a:p>
            <a:fld id="{43EEC03B-6727-408C-B69C-0F77854790D0}" type="slidenum">
              <a:rPr lang="en-US" smtClean="0"/>
              <a:t>8</a:t>
            </a:fld>
            <a:endParaRPr lang="en-US"/>
          </a:p>
        </p:txBody>
      </p:sp>
    </p:spTree>
    <p:extLst>
      <p:ext uri="{BB962C8B-B14F-4D97-AF65-F5344CB8AC3E}">
        <p14:creationId xmlns:p14="http://schemas.microsoft.com/office/powerpoint/2010/main" val="1982224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“It is declared to be the </a:t>
            </a:r>
            <a:r>
              <a:rPr lang="en-US" sz="1200" b="1" kern="1200" dirty="0">
                <a:solidFill>
                  <a:schemeClr val="tx1"/>
                </a:solidFill>
                <a:effectLst/>
                <a:latin typeface="+mn-lt"/>
                <a:ea typeface="+mn-ea"/>
                <a:cs typeface="+mn-cs"/>
              </a:rPr>
              <a:t>public policy of this state</a:t>
            </a:r>
            <a:r>
              <a:rPr lang="en-US" sz="1200" kern="1200" dirty="0">
                <a:solidFill>
                  <a:schemeClr val="tx1"/>
                </a:solidFill>
                <a:effectLst/>
                <a:latin typeface="+mn-lt"/>
                <a:ea typeface="+mn-ea"/>
                <a:cs typeface="+mn-cs"/>
              </a:rPr>
              <a:t> that </a:t>
            </a:r>
            <a:r>
              <a:rPr lang="en-US" sz="1200" b="1" kern="1200" dirty="0">
                <a:solidFill>
                  <a:schemeClr val="tx1"/>
                </a:solidFill>
                <a:effectLst/>
                <a:latin typeface="+mn-lt"/>
                <a:ea typeface="+mn-ea"/>
                <a:cs typeface="+mn-cs"/>
              </a:rPr>
              <a:t>all public records shall be open for inspection</a:t>
            </a:r>
            <a:r>
              <a:rPr lang="en-US" sz="1200" kern="1200" dirty="0">
                <a:solidFill>
                  <a:schemeClr val="tx1"/>
                </a:solidFill>
                <a:effectLst/>
                <a:latin typeface="+mn-lt"/>
                <a:ea typeface="+mn-ea"/>
                <a:cs typeface="+mn-cs"/>
              </a:rPr>
              <a:t> by an person </a:t>
            </a:r>
            <a:r>
              <a:rPr lang="en-US" sz="1200" b="1" kern="1200" dirty="0">
                <a:solidFill>
                  <a:schemeClr val="tx1"/>
                </a:solidFill>
                <a:effectLst/>
                <a:latin typeface="+mn-lt"/>
                <a:ea typeface="+mn-ea"/>
                <a:cs typeface="+mn-cs"/>
              </a:rPr>
              <a:t>at reasonable times</a:t>
            </a:r>
            <a:r>
              <a:rPr lang="en-US" sz="1200" kern="1200" dirty="0">
                <a:solidFill>
                  <a:schemeClr val="tx1"/>
                </a:solidFill>
                <a:effectLst/>
                <a:latin typeface="+mn-lt"/>
                <a:ea typeface="+mn-ea"/>
                <a:cs typeface="+mn-cs"/>
              </a:rPr>
              <a:t>, except as provided in this part 2 or as otherwise specifically provided by law.”  § 24-72-201, C.R.S.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purpose</a:t>
            </a:r>
            <a:r>
              <a:rPr lang="en-US" sz="1200" kern="1200" dirty="0">
                <a:solidFill>
                  <a:schemeClr val="tx1"/>
                </a:solidFill>
                <a:effectLst/>
                <a:latin typeface="+mn-lt"/>
                <a:ea typeface="+mn-ea"/>
                <a:cs typeface="+mn-cs"/>
              </a:rPr>
              <a:t> of the open records statute is to assure that the </a:t>
            </a:r>
            <a:r>
              <a:rPr lang="en-US" sz="1200" b="1" kern="1200" dirty="0">
                <a:solidFill>
                  <a:schemeClr val="tx1"/>
                </a:solidFill>
                <a:effectLst/>
                <a:latin typeface="+mn-lt"/>
                <a:ea typeface="+mn-ea"/>
                <a:cs typeface="+mn-cs"/>
              </a:rPr>
              <a:t>workings of government</a:t>
            </a:r>
            <a:r>
              <a:rPr lang="en-US" sz="1200" kern="1200" dirty="0">
                <a:solidFill>
                  <a:schemeClr val="tx1"/>
                </a:solidFill>
                <a:effectLst/>
                <a:latin typeface="+mn-lt"/>
                <a:ea typeface="+mn-ea"/>
                <a:cs typeface="+mn-cs"/>
              </a:rPr>
              <a:t> are</a:t>
            </a:r>
            <a:r>
              <a:rPr lang="en-US" sz="1200" b="1" kern="1200" dirty="0">
                <a:solidFill>
                  <a:schemeClr val="tx1"/>
                </a:solidFill>
                <a:effectLst/>
                <a:latin typeface="+mn-lt"/>
                <a:ea typeface="+mn-ea"/>
                <a:cs typeface="+mn-cs"/>
              </a:rPr>
              <a:t> not unduly shielded from the public eye</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Int’l Brotherhood of Electrical Workers v.  Denver Metropolitan Major League Baseball Stadium District</a:t>
            </a:r>
            <a:r>
              <a:rPr lang="en-US" sz="1200" kern="1200" dirty="0">
                <a:solidFill>
                  <a:schemeClr val="tx1"/>
                </a:solidFill>
                <a:effectLst/>
                <a:latin typeface="+mn-lt"/>
                <a:ea typeface="+mn-ea"/>
                <a:cs typeface="+mn-cs"/>
              </a:rPr>
              <a:t>, 880 P.2d 160, 165 (Colo. App. 1994).</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presumption is that public records are open to the public.  </a:t>
            </a:r>
            <a:r>
              <a:rPr lang="en-US" sz="1200" i="1" kern="1200" dirty="0">
                <a:solidFill>
                  <a:schemeClr val="tx1"/>
                </a:solidFill>
                <a:effectLst/>
                <a:latin typeface="+mn-lt"/>
                <a:ea typeface="+mn-ea"/>
                <a:cs typeface="+mn-cs"/>
              </a:rPr>
              <a:t>Id.</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43EEC03B-6727-408C-B69C-0F77854790D0}" type="slidenum">
              <a:rPr lang="en-US" smtClean="0"/>
              <a:t>9</a:t>
            </a:fld>
            <a:endParaRPr lang="en-US"/>
          </a:p>
        </p:txBody>
      </p:sp>
    </p:spTree>
    <p:extLst>
      <p:ext uri="{BB962C8B-B14F-4D97-AF65-F5344CB8AC3E}">
        <p14:creationId xmlns:p14="http://schemas.microsoft.com/office/powerpoint/2010/main" val="4028949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Public records include “all writings made, maintained, or kept …” </a:t>
            </a:r>
            <a:r>
              <a:rPr lang="en-US" sz="1200" b="0" i="1"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§24-72-202(6)(a)(I), C.R.S. (emphasis added). Writings consist of “all books, papers, maps, photographs, cards, tapes, records or other documentary materials … including without limitation electronic mail messages …” </a:t>
            </a:r>
            <a:r>
              <a:rPr lang="en-US" sz="1200" b="0" i="1"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§24-72-202(7), C.R.S. (emphasis added).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Electronic mail is any electronic message transmitted between computers, regardless of whether the messages are converted to a hard copy format upon receipt. </a:t>
            </a:r>
            <a:r>
              <a:rPr lang="en-US" sz="1200" b="0" i="1"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§24-72-202(1.2), C.R.S. This includes emails between members of the Board about Board business, regardless of which email account it is transmitted from and to. </a:t>
            </a:r>
            <a:r>
              <a:rPr lang="en-US" sz="1200" b="1" kern="1200" dirty="0">
                <a:solidFill>
                  <a:schemeClr val="tx1"/>
                </a:solidFill>
                <a:effectLst/>
                <a:latin typeface="+mn-lt"/>
                <a:ea typeface="+mn-ea"/>
                <a:cs typeface="+mn-cs"/>
              </a:rPr>
              <a:t>Emails sent to or from personal email address may </a:t>
            </a:r>
            <a:r>
              <a:rPr lang="en-US" sz="1200" kern="1200" dirty="0">
                <a:solidFill>
                  <a:schemeClr val="tx1"/>
                </a:solidFill>
                <a:effectLst/>
                <a:latin typeface="+mn-lt"/>
                <a:ea typeface="+mn-ea"/>
                <a:cs typeface="+mn-cs"/>
              </a:rPr>
              <a:t>be considered </a:t>
            </a:r>
            <a:r>
              <a:rPr lang="en-US" sz="1200" b="1" kern="1200" dirty="0">
                <a:solidFill>
                  <a:schemeClr val="tx1"/>
                </a:solidFill>
                <a:effectLst/>
                <a:latin typeface="+mn-lt"/>
                <a:ea typeface="+mn-ea"/>
                <a:cs typeface="+mn-cs"/>
              </a:rPr>
              <a:t>public record </a:t>
            </a:r>
            <a:r>
              <a:rPr lang="en-US" sz="1200" kern="1200" dirty="0">
                <a:solidFill>
                  <a:schemeClr val="tx1"/>
                </a:solidFill>
                <a:effectLst/>
                <a:latin typeface="+mn-lt"/>
                <a:ea typeface="+mn-ea"/>
                <a:cs typeface="+mn-cs"/>
              </a:rPr>
              <a:t>if the email was “made, maintained, or kept” for “use in the exercise of functions . . . authorized by law . . “  § 24-72-202(6)(A)(I), C.R.S.</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In general, all Board records are presumed to be open to the public, unless they fall within one of the exceptions stated in CORA. Exceptions to the definition of public records are located at §24-72-202(6)(a)(II and IV-XIII), C.R.S. and are fairly specific and narrow. One of the exceptions is for attorney-client privileged communications.  § 24-72-204(3)(a)(IV), C.R.S.; § 24-72-204(1)(a), C.R.S.; City of Colorado Springs v. White, 967 P.2d 1042, 1055 (Colo. 1998).</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Bottom Line: Assume that any documents you author, including your emails, will be public records. This same note of caution would apply to all other electronic messages you may exchange via messaging apps or text, so long as the messages relate</a:t>
            </a:r>
            <a:r>
              <a:rPr lang="en-US" sz="1200" b="0" i="0" kern="1200" baseline="0" dirty="0">
                <a:solidFill>
                  <a:schemeClr val="tx1"/>
                </a:solidFill>
                <a:effectLst/>
                <a:latin typeface="+mn-lt"/>
                <a:ea typeface="+mn-ea"/>
                <a:cs typeface="+mn-cs"/>
              </a:rPr>
              <a:t> to business that is or is contemplated to be before the Board</a:t>
            </a:r>
            <a:r>
              <a:rPr lang="en-US" sz="1200" b="0" i="0" kern="1200" dirty="0">
                <a:solidFill>
                  <a:schemeClr val="tx1"/>
                </a:solidFill>
                <a:effectLst/>
                <a:latin typeface="+mn-lt"/>
                <a:ea typeface="+mn-ea"/>
                <a:cs typeface="+mn-cs"/>
              </a:rPr>
              <a:t>.  (NOTE: communications between</a:t>
            </a:r>
            <a:r>
              <a:rPr lang="en-US" sz="1200" b="0" i="0" kern="1200" baseline="0" dirty="0">
                <a:solidFill>
                  <a:schemeClr val="tx1"/>
                </a:solidFill>
                <a:effectLst/>
                <a:latin typeface="+mn-lt"/>
                <a:ea typeface="+mn-ea"/>
                <a:cs typeface="+mn-cs"/>
              </a:rPr>
              <a:t> Board members outside of a noticed meeting about Board business may violate OML, as well.)</a:t>
            </a:r>
          </a:p>
          <a:p>
            <a:endParaRPr lang="en-US" sz="1200" b="0" i="0" kern="1200" baseline="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43EEC03B-6727-408C-B69C-0F77854790D0}" type="slidenum">
              <a:rPr lang="en-US" smtClean="0"/>
              <a:t>10</a:t>
            </a:fld>
            <a:endParaRPr lang="en-US"/>
          </a:p>
        </p:txBody>
      </p:sp>
    </p:spTree>
    <p:extLst>
      <p:ext uri="{BB962C8B-B14F-4D97-AF65-F5344CB8AC3E}">
        <p14:creationId xmlns:p14="http://schemas.microsoft.com/office/powerpoint/2010/main" val="3710067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Short Statutory Deadlines: </a:t>
            </a:r>
            <a:r>
              <a:rPr lang="en-US" sz="1200" kern="1200" dirty="0">
                <a:solidFill>
                  <a:schemeClr val="tx1"/>
                </a:solidFill>
                <a:effectLst/>
                <a:latin typeface="+mn-lt"/>
                <a:ea typeface="+mn-ea"/>
                <a:cs typeface="+mn-cs"/>
              </a:rPr>
              <a:t>The time to respond to a CORA request is after a “</a:t>
            </a:r>
            <a:r>
              <a:rPr lang="en-US" sz="1200" b="1" kern="1200" dirty="0">
                <a:solidFill>
                  <a:schemeClr val="tx1"/>
                </a:solidFill>
                <a:effectLst/>
                <a:latin typeface="+mn-lt"/>
                <a:ea typeface="+mn-ea"/>
                <a:cs typeface="+mn-cs"/>
              </a:rPr>
              <a:t>reasonable time</a:t>
            </a:r>
            <a:r>
              <a:rPr lang="en-US" sz="1200" kern="1200" dirty="0">
                <a:solidFill>
                  <a:schemeClr val="tx1"/>
                </a:solidFill>
                <a:effectLst/>
                <a:latin typeface="+mn-lt"/>
                <a:ea typeface="+mn-ea"/>
                <a:cs typeface="+mn-cs"/>
              </a:rPr>
              <a:t>” from receipt.  § 24-72-203(3)(b), C.R.S.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Reasonable time</a:t>
            </a:r>
            <a:r>
              <a:rPr lang="en-US" sz="1200" kern="1200" dirty="0">
                <a:solidFill>
                  <a:schemeClr val="tx1"/>
                </a:solidFill>
                <a:effectLst/>
                <a:latin typeface="+mn-lt"/>
                <a:ea typeface="+mn-ea"/>
                <a:cs typeface="+mn-cs"/>
              </a:rPr>
              <a:t>” is presumed to be </a:t>
            </a:r>
            <a:r>
              <a:rPr lang="en-US" sz="1200" b="1" kern="1200" dirty="0">
                <a:solidFill>
                  <a:schemeClr val="tx1"/>
                </a:solidFill>
                <a:effectLst/>
                <a:latin typeface="+mn-lt"/>
                <a:ea typeface="+mn-ea"/>
                <a:cs typeface="+mn-cs"/>
              </a:rPr>
              <a:t>three (3) working days or less</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Id.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r>
              <a:rPr lang="en-US" sz="1200" b="1" i="1" kern="1200" dirty="0">
                <a:solidFill>
                  <a:schemeClr val="tx1"/>
                </a:solidFill>
                <a:effectLst/>
                <a:latin typeface="+mn-lt"/>
                <a:ea typeface="+mn-ea"/>
                <a:cs typeface="+mn-cs"/>
              </a:rPr>
              <a:t>UNLESS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Such period may be extended if “</a:t>
            </a:r>
            <a:r>
              <a:rPr lang="en-US" sz="1200" b="1" kern="1200" dirty="0">
                <a:solidFill>
                  <a:schemeClr val="tx1"/>
                </a:solidFill>
                <a:effectLst/>
                <a:latin typeface="+mn-lt"/>
                <a:ea typeface="+mn-ea"/>
                <a:cs typeface="+mn-cs"/>
              </a:rPr>
              <a:t>extenuating circumstance</a:t>
            </a:r>
            <a:r>
              <a:rPr lang="en-US" sz="1200" kern="1200" dirty="0">
                <a:solidFill>
                  <a:schemeClr val="tx1"/>
                </a:solidFill>
                <a:effectLst/>
                <a:latin typeface="+mn-lt"/>
                <a:ea typeface="+mn-ea"/>
                <a:cs typeface="+mn-cs"/>
              </a:rPr>
              <a:t>s” exist.  The extension </a:t>
            </a:r>
            <a:r>
              <a:rPr lang="en-US" sz="1200" b="1" kern="1200" dirty="0">
                <a:solidFill>
                  <a:schemeClr val="tx1"/>
                </a:solidFill>
                <a:effectLst/>
                <a:latin typeface="+mn-lt"/>
                <a:ea typeface="+mn-ea"/>
                <a:cs typeface="+mn-cs"/>
              </a:rPr>
              <a:t>cannot exceed seven (7) working days</a:t>
            </a:r>
            <a:r>
              <a:rPr lang="en-US" sz="1200" kern="1200" dirty="0">
                <a:solidFill>
                  <a:schemeClr val="tx1"/>
                </a:solidFill>
                <a:effectLst/>
                <a:latin typeface="+mn-lt"/>
                <a:ea typeface="+mn-ea"/>
                <a:cs typeface="+mn-cs"/>
              </a:rPr>
              <a:t> and must be made within the initial three day period.  </a:t>
            </a:r>
            <a:r>
              <a:rPr lang="en-US" sz="1200" i="1" kern="1200" dirty="0">
                <a:solidFill>
                  <a:schemeClr val="tx1"/>
                </a:solidFill>
                <a:effectLst/>
                <a:latin typeface="+mn-lt"/>
                <a:ea typeface="+mn-ea"/>
                <a:cs typeface="+mn-cs"/>
              </a:rPr>
              <a:t>Id.</a:t>
            </a:r>
            <a:endParaRPr lang="en-US" sz="1200"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Extenuating circumstances</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does </a:t>
            </a:r>
            <a:r>
              <a:rPr lang="en-US" sz="1200" b="1" u="sng" kern="1200" dirty="0">
                <a:solidFill>
                  <a:schemeClr val="tx1"/>
                </a:solidFill>
                <a:effectLst/>
                <a:latin typeface="+mn-lt"/>
                <a:ea typeface="+mn-ea"/>
                <a:cs typeface="+mn-cs"/>
              </a:rPr>
              <a:t>not</a:t>
            </a:r>
            <a:r>
              <a:rPr lang="en-US" sz="1200" kern="1200" dirty="0">
                <a:solidFill>
                  <a:schemeClr val="tx1"/>
                </a:solidFill>
                <a:effectLst/>
                <a:latin typeface="+mn-lt"/>
                <a:ea typeface="+mn-ea"/>
                <a:cs typeface="+mn-cs"/>
              </a:rPr>
              <a:t> include a request for </a:t>
            </a:r>
            <a:r>
              <a:rPr lang="en-US" sz="1200" b="1" kern="1200" dirty="0">
                <a:solidFill>
                  <a:schemeClr val="tx1"/>
                </a:solidFill>
                <a:effectLst/>
                <a:latin typeface="+mn-lt"/>
                <a:ea typeface="+mn-ea"/>
                <a:cs typeface="+mn-cs"/>
              </a:rPr>
              <a:t>a single specifically identified document</a:t>
            </a:r>
            <a:r>
              <a:rPr lang="en-US" sz="1200" kern="1200" dirty="0">
                <a:solidFill>
                  <a:schemeClr val="tx1"/>
                </a:solidFill>
                <a:effectLst/>
                <a:latin typeface="+mn-lt"/>
                <a:ea typeface="+mn-ea"/>
                <a:cs typeface="+mn-cs"/>
              </a:rPr>
              <a:t>.  § 24-72-203(3)(c), C.R.S</a:t>
            </a:r>
            <a:endParaRPr lang="en-US" dirty="0"/>
          </a:p>
        </p:txBody>
      </p:sp>
      <p:sp>
        <p:nvSpPr>
          <p:cNvPr id="4" name="Slide Number Placeholder 3"/>
          <p:cNvSpPr>
            <a:spLocks noGrp="1"/>
          </p:cNvSpPr>
          <p:nvPr>
            <p:ph type="sldNum" sz="quarter" idx="5"/>
          </p:nvPr>
        </p:nvSpPr>
        <p:spPr/>
        <p:txBody>
          <a:bodyPr/>
          <a:lstStyle/>
          <a:p>
            <a:fld id="{43EEC03B-6727-408C-B69C-0F77854790D0}" type="slidenum">
              <a:rPr lang="en-US" smtClean="0"/>
              <a:t>11</a:t>
            </a:fld>
            <a:endParaRPr lang="en-US"/>
          </a:p>
        </p:txBody>
      </p:sp>
    </p:spTree>
    <p:extLst>
      <p:ext uri="{BB962C8B-B14F-4D97-AF65-F5344CB8AC3E}">
        <p14:creationId xmlns:p14="http://schemas.microsoft.com/office/powerpoint/2010/main" val="2795420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2106411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0AC239-6537-4615-B85B-D2EE78BF9C03}"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3297651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3889437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20903860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1410726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32865063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2941617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41320680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32710562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35428"/>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31510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61140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8000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10663613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3713090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14037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306806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445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853968"/>
            <a:ext cx="3932237" cy="1003533"/>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1853968"/>
            <a:ext cx="6172200" cy="40070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860646"/>
            <a:ext cx="3932237" cy="30083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480442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656825"/>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656825"/>
            <a:ext cx="6172200" cy="4204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3257026"/>
            <a:ext cx="3932237" cy="26119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768810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AC239-6537-4615-B85B-D2EE78BF9C03}"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4044930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0AC239-6537-4615-B85B-D2EE78BF9C03}"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385874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0AC239-6537-4615-B85B-D2EE78BF9C03}" type="datetimeFigureOut">
              <a:rPr lang="en-US" smtClean="0"/>
              <a:t>9/1/2022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2603567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0AC239-6537-4615-B85B-D2EE78BF9C03}" type="datetimeFigureOut">
              <a:rPr lang="en-US" smtClean="0"/>
              <a:t>9/1/2022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1695618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0AC239-6537-4615-B85B-D2EE78BF9C03}" type="datetimeFigureOut">
              <a:rPr lang="en-US" smtClean="0"/>
              <a:t>9/1/2022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2413783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0AC239-6537-4615-B85B-D2EE78BF9C03}"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2882966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0AC239-6537-4615-B85B-D2EE78BF9C03}"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E6CAB-2128-4ED6-AB8B-FBB4229F1951}" type="slidenum">
              <a:rPr lang="en-US" smtClean="0"/>
              <a:t>‹#›</a:t>
            </a:fld>
            <a:endParaRPr lang="en-US"/>
          </a:p>
        </p:txBody>
      </p:sp>
    </p:spTree>
    <p:extLst>
      <p:ext uri="{BB962C8B-B14F-4D97-AF65-F5344CB8AC3E}">
        <p14:creationId xmlns:p14="http://schemas.microsoft.com/office/powerpoint/2010/main" val="1319797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5" Type="http://schemas.openxmlformats.org/officeDocument/2006/relationships/slideLayout" Target="../slideLayouts/slideLayout22.xml"/><Relationship Id="rId10" Type="http://schemas.openxmlformats.org/officeDocument/2006/relationships/image" Target="../media/image2.png"/><Relationship Id="rId4" Type="http://schemas.openxmlformats.org/officeDocument/2006/relationships/slideLayout" Target="../slideLayouts/slideLayout21.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30AC239-6537-4615-B85B-D2EE78BF9C03}" type="datetimeFigureOut">
              <a:rPr lang="en-US" smtClean="0"/>
              <a:t>9/1/2022</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A3E6CAB-2128-4ED6-AB8B-FBB4229F1951}" type="slidenum">
              <a:rPr lang="en-US" smtClean="0"/>
              <a:t>‹#›</a:t>
            </a:fld>
            <a:endParaRPr lang="en-US"/>
          </a:p>
        </p:txBody>
      </p:sp>
    </p:spTree>
    <p:extLst>
      <p:ext uri="{BB962C8B-B14F-4D97-AF65-F5344CB8AC3E}">
        <p14:creationId xmlns:p14="http://schemas.microsoft.com/office/powerpoint/2010/main" val="88665572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27976"/>
            <a:ext cx="10515600" cy="910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617364"/>
            <a:ext cx="10515600" cy="39512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0"/>
            <a:ext cx="12192000" cy="13485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38200" y="202462"/>
            <a:ext cx="4270080" cy="943664"/>
          </a:xfrm>
          <a:prstGeom prst="rect">
            <a:avLst/>
          </a:prstGeom>
        </p:spPr>
      </p:pic>
    </p:spTree>
    <p:extLst>
      <p:ext uri="{BB962C8B-B14F-4D97-AF65-F5344CB8AC3E}">
        <p14:creationId xmlns:p14="http://schemas.microsoft.com/office/powerpoint/2010/main" val="23659329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commons.wikimedia.org/wiki/File:Segnale_generico.svg" TargetMode="Externa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1.xml"/><Relationship Id="rId5" Type="http://schemas.openxmlformats.org/officeDocument/2006/relationships/hyperlink" Target="https://liquidlore.blogspot.com/2012/01/stein-multiday.html" TargetMode="Externa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hyperlink" Target="mailto:PublicCommentsSB22034@coloradosos.gov" TargetMode="External"/><Relationship Id="rId2" Type="http://schemas.openxmlformats.org/officeDocument/2006/relationships/hyperlink" Target="https://www.coloradosos.gov/pubs/business/fraudFilingsGroup.html" TargetMode="Externa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7.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commons.wikimedia.org/wiki/File:Segnale_generico.svg" TargetMode="Externa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commons.wikimedia.org/wiki/File:Segnale_generico.sv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1.xml"/><Relationship Id="rId5" Type="http://schemas.openxmlformats.org/officeDocument/2006/relationships/hyperlink" Target="https://liquidlore.blogspot.com/2012/01/stein-multiday.html" TargetMode="Externa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CBCF6-2FD1-45EA-B9B8-0E3B5D35E149}"/>
              </a:ext>
            </a:extLst>
          </p:cNvPr>
          <p:cNvSpPr>
            <a:spLocks noGrp="1"/>
          </p:cNvSpPr>
          <p:nvPr>
            <p:ph type="ctrTitle"/>
          </p:nvPr>
        </p:nvSpPr>
        <p:spPr>
          <a:xfrm>
            <a:off x="2154478" y="2149621"/>
            <a:ext cx="9520802" cy="2304661"/>
          </a:xfrm>
        </p:spPr>
        <p:txBody>
          <a:bodyPr anchor="b">
            <a:noAutofit/>
          </a:bodyPr>
          <a:lstStyle/>
          <a:p>
            <a:pPr algn="l"/>
            <a:r>
              <a:rPr lang="en-US" dirty="0"/>
              <a:t>Open Meetings and Open Records: Sunshine Laws for State Boards</a:t>
            </a:r>
          </a:p>
        </p:txBody>
      </p:sp>
      <p:sp>
        <p:nvSpPr>
          <p:cNvPr id="3" name="Subtitle 2">
            <a:extLst>
              <a:ext uri="{FF2B5EF4-FFF2-40B4-BE49-F238E27FC236}">
                <a16:creationId xmlns:a16="http://schemas.microsoft.com/office/drawing/2014/main" id="{2DD70BF0-181E-42AD-80E5-ED62778D3F8D}"/>
              </a:ext>
            </a:extLst>
          </p:cNvPr>
          <p:cNvSpPr>
            <a:spLocks noGrp="1"/>
          </p:cNvSpPr>
          <p:nvPr>
            <p:ph type="subTitle" idx="1"/>
          </p:nvPr>
        </p:nvSpPr>
        <p:spPr>
          <a:xfrm>
            <a:off x="7188052" y="4544007"/>
            <a:ext cx="4363865" cy="1716834"/>
          </a:xfrm>
        </p:spPr>
        <p:txBody>
          <a:bodyPr anchor="t">
            <a:normAutofit/>
          </a:bodyPr>
          <a:lstStyle/>
          <a:p>
            <a:pPr algn="l"/>
            <a:r>
              <a:rPr lang="en-US" sz="2000" dirty="0"/>
              <a:t>Melissa Belle Kessler</a:t>
            </a:r>
          </a:p>
          <a:p>
            <a:pPr algn="l"/>
            <a:r>
              <a:rPr lang="en-US" sz="2000" dirty="0"/>
              <a:t>Legal &amp; Policy Director</a:t>
            </a:r>
          </a:p>
          <a:p>
            <a:pPr algn="l"/>
            <a:r>
              <a:rPr lang="en-US" sz="2000" dirty="0"/>
              <a:t>Colorado Department of State</a:t>
            </a:r>
          </a:p>
        </p:txBody>
      </p:sp>
    </p:spTree>
    <p:extLst>
      <p:ext uri="{BB962C8B-B14F-4D97-AF65-F5344CB8AC3E}">
        <p14:creationId xmlns:p14="http://schemas.microsoft.com/office/powerpoint/2010/main" val="99712765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F018D-8F9C-4166-B673-E7B2C1F76BBF}"/>
              </a:ext>
            </a:extLst>
          </p:cNvPr>
          <p:cNvSpPr>
            <a:spLocks noGrp="1"/>
          </p:cNvSpPr>
          <p:nvPr>
            <p:ph type="title"/>
          </p:nvPr>
        </p:nvSpPr>
        <p:spPr>
          <a:xfrm>
            <a:off x="1484311" y="412595"/>
            <a:ext cx="10018713" cy="847494"/>
          </a:xfrm>
        </p:spPr>
        <p:txBody>
          <a:bodyPr>
            <a:normAutofit/>
          </a:bodyPr>
          <a:lstStyle/>
          <a:p>
            <a:r>
              <a:rPr lang="en-US" b="1" dirty="0"/>
              <a:t>Public Records</a:t>
            </a:r>
          </a:p>
        </p:txBody>
      </p:sp>
      <p:sp>
        <p:nvSpPr>
          <p:cNvPr id="3" name="Content Placeholder 2">
            <a:extLst>
              <a:ext uri="{FF2B5EF4-FFF2-40B4-BE49-F238E27FC236}">
                <a16:creationId xmlns:a16="http://schemas.microsoft.com/office/drawing/2014/main" id="{36398AF9-AC56-4D0A-8686-7F1FF3661F1C}"/>
              </a:ext>
            </a:extLst>
          </p:cNvPr>
          <p:cNvSpPr>
            <a:spLocks noGrp="1"/>
          </p:cNvSpPr>
          <p:nvPr>
            <p:ph idx="1"/>
          </p:nvPr>
        </p:nvSpPr>
        <p:spPr>
          <a:xfrm>
            <a:off x="1484310" y="1570182"/>
            <a:ext cx="10018713" cy="5024582"/>
          </a:xfrm>
        </p:spPr>
        <p:txBody>
          <a:bodyPr>
            <a:normAutofit fontScale="92500" lnSpcReduction="10000"/>
          </a:bodyPr>
          <a:lstStyle/>
          <a:p>
            <a:r>
              <a:rPr lang="en-US" sz="2800" dirty="0"/>
              <a:t>“Public records” includes any writing “made, maintained, or kept by” the state or any agency. </a:t>
            </a:r>
            <a:r>
              <a:rPr lang="en-US" sz="2800" dirty="0">
                <a:solidFill>
                  <a:schemeClr val="accent2">
                    <a:lumMod val="75000"/>
                  </a:schemeClr>
                </a:solidFill>
              </a:rPr>
              <a:t>C.R.S. § 24-72-202(6). </a:t>
            </a:r>
          </a:p>
          <a:p>
            <a:r>
              <a:rPr lang="en-US" sz="2800" dirty="0">
                <a:solidFill>
                  <a:schemeClr val="accent2">
                    <a:lumMod val="75000"/>
                  </a:schemeClr>
                </a:solidFill>
              </a:rPr>
              <a:t> </a:t>
            </a:r>
            <a:r>
              <a:rPr lang="en-US" sz="2800" dirty="0"/>
              <a:t>Board records are public records.</a:t>
            </a:r>
          </a:p>
          <a:p>
            <a:pPr lvl="1"/>
            <a:r>
              <a:rPr lang="en-US" sz="2800" dirty="0"/>
              <a:t>Board business emails to/from a personal account </a:t>
            </a:r>
          </a:p>
          <a:p>
            <a:pPr lvl="1"/>
            <a:r>
              <a:rPr lang="en-US" sz="2800" dirty="0"/>
              <a:t>Personal emails to/from a personal account </a:t>
            </a:r>
          </a:p>
          <a:p>
            <a:pPr lvl="1"/>
            <a:r>
              <a:rPr lang="en-US" sz="2800" dirty="0"/>
              <a:t>Board business emails that include </a:t>
            </a:r>
            <a:br>
              <a:rPr lang="en-US" sz="2800" dirty="0"/>
            </a:br>
            <a:r>
              <a:rPr lang="en-US" sz="2800" dirty="0"/>
              <a:t>a public employee</a:t>
            </a:r>
          </a:p>
          <a:p>
            <a:pPr lvl="1"/>
            <a:r>
              <a:rPr lang="en-US" sz="2800" dirty="0"/>
              <a:t>Board business emails that don’t </a:t>
            </a:r>
            <a:br>
              <a:rPr lang="en-US" sz="2800" dirty="0"/>
            </a:br>
            <a:r>
              <a:rPr lang="en-US" sz="2800" dirty="0"/>
              <a:t>include a public employee</a:t>
            </a:r>
          </a:p>
          <a:p>
            <a:pPr lvl="1"/>
            <a:r>
              <a:rPr lang="en-US" sz="2800" dirty="0"/>
              <a:t>Board emails to board counsel seeking legal advice</a:t>
            </a:r>
          </a:p>
          <a:p>
            <a:pPr lvl="1"/>
            <a:endParaRPr lang="en-US" sz="2800" dirty="0"/>
          </a:p>
          <a:p>
            <a:endParaRPr lang="en-US" dirty="0"/>
          </a:p>
        </p:txBody>
      </p:sp>
      <p:sp>
        <p:nvSpPr>
          <p:cNvPr id="4" name="TextBox 3">
            <a:extLst>
              <a:ext uri="{FF2B5EF4-FFF2-40B4-BE49-F238E27FC236}">
                <a16:creationId xmlns:a16="http://schemas.microsoft.com/office/drawing/2014/main" id="{3AB1244A-2634-481B-85D9-C50630398E2D}"/>
              </a:ext>
            </a:extLst>
          </p:cNvPr>
          <p:cNvSpPr txBox="1"/>
          <p:nvPr/>
        </p:nvSpPr>
        <p:spPr>
          <a:xfrm>
            <a:off x="9678990" y="2561699"/>
            <a:ext cx="2057400" cy="461665"/>
          </a:xfrm>
          <a:prstGeom prst="rect">
            <a:avLst/>
          </a:prstGeom>
          <a:noFill/>
          <a:ln w="6350">
            <a:solidFill>
              <a:srgbClr val="C00000"/>
            </a:solidFill>
          </a:ln>
        </p:spPr>
        <p:txBody>
          <a:bodyPr wrap="square" rtlCol="0">
            <a:spAutoFit/>
          </a:bodyPr>
          <a:lstStyle/>
          <a:p>
            <a:pPr algn="ctr"/>
            <a:r>
              <a:rPr lang="en-US" sz="2400" b="1" dirty="0">
                <a:solidFill>
                  <a:srgbClr val="C00000"/>
                </a:solidFill>
                <a:latin typeface="Bernard MT Condensed" panose="02050806060905020404" pitchFamily="18" charset="0"/>
              </a:rPr>
              <a:t>PUBLIC RECORD</a:t>
            </a:r>
          </a:p>
        </p:txBody>
      </p:sp>
      <p:sp>
        <p:nvSpPr>
          <p:cNvPr id="6" name="TextBox 5">
            <a:extLst>
              <a:ext uri="{FF2B5EF4-FFF2-40B4-BE49-F238E27FC236}">
                <a16:creationId xmlns:a16="http://schemas.microsoft.com/office/drawing/2014/main" id="{0B4AF363-63C5-4B75-82EC-B5F031C96135}"/>
              </a:ext>
            </a:extLst>
          </p:cNvPr>
          <p:cNvSpPr txBox="1"/>
          <p:nvPr/>
        </p:nvSpPr>
        <p:spPr>
          <a:xfrm>
            <a:off x="9678990" y="4706703"/>
            <a:ext cx="2057400" cy="461665"/>
          </a:xfrm>
          <a:prstGeom prst="rect">
            <a:avLst/>
          </a:prstGeom>
          <a:noFill/>
          <a:ln w="6350">
            <a:solidFill>
              <a:srgbClr val="C00000"/>
            </a:solidFill>
          </a:ln>
        </p:spPr>
        <p:txBody>
          <a:bodyPr wrap="square" rtlCol="0">
            <a:spAutoFit/>
          </a:bodyPr>
          <a:lstStyle/>
          <a:p>
            <a:pPr algn="ctr"/>
            <a:r>
              <a:rPr lang="en-US" sz="2400" b="1" dirty="0">
                <a:solidFill>
                  <a:srgbClr val="C00000"/>
                </a:solidFill>
                <a:latin typeface="Bernard MT Condensed" panose="02050806060905020404" pitchFamily="18" charset="0"/>
              </a:rPr>
              <a:t>PUBLIC RECORD</a:t>
            </a:r>
          </a:p>
        </p:txBody>
      </p:sp>
      <p:sp>
        <p:nvSpPr>
          <p:cNvPr id="8" name="TextBox 7">
            <a:extLst>
              <a:ext uri="{FF2B5EF4-FFF2-40B4-BE49-F238E27FC236}">
                <a16:creationId xmlns:a16="http://schemas.microsoft.com/office/drawing/2014/main" id="{CC8F5886-68FF-404D-B482-9C99AEFA81CD}"/>
              </a:ext>
            </a:extLst>
          </p:cNvPr>
          <p:cNvSpPr txBox="1"/>
          <p:nvPr/>
        </p:nvSpPr>
        <p:spPr>
          <a:xfrm>
            <a:off x="9678990" y="3930062"/>
            <a:ext cx="2057400" cy="461665"/>
          </a:xfrm>
          <a:prstGeom prst="rect">
            <a:avLst/>
          </a:prstGeom>
          <a:noFill/>
          <a:ln w="6350">
            <a:solidFill>
              <a:srgbClr val="C00000"/>
            </a:solidFill>
          </a:ln>
        </p:spPr>
        <p:txBody>
          <a:bodyPr wrap="square" rtlCol="0">
            <a:spAutoFit/>
          </a:bodyPr>
          <a:lstStyle/>
          <a:p>
            <a:pPr algn="ctr"/>
            <a:r>
              <a:rPr lang="en-US" sz="2400" b="1" dirty="0">
                <a:solidFill>
                  <a:srgbClr val="C00000"/>
                </a:solidFill>
                <a:latin typeface="Bernard MT Condensed" panose="02050806060905020404" pitchFamily="18" charset="0"/>
              </a:rPr>
              <a:t>PUBLIC RECORD</a:t>
            </a:r>
          </a:p>
        </p:txBody>
      </p:sp>
      <p:sp>
        <p:nvSpPr>
          <p:cNvPr id="9" name="TextBox 8">
            <a:extLst>
              <a:ext uri="{FF2B5EF4-FFF2-40B4-BE49-F238E27FC236}">
                <a16:creationId xmlns:a16="http://schemas.microsoft.com/office/drawing/2014/main" id="{D40F7394-C10F-4FB2-807B-C4E61F0BB146}"/>
              </a:ext>
            </a:extLst>
          </p:cNvPr>
          <p:cNvSpPr txBox="1"/>
          <p:nvPr/>
        </p:nvSpPr>
        <p:spPr>
          <a:xfrm>
            <a:off x="9678990" y="3220442"/>
            <a:ext cx="2057400" cy="461665"/>
          </a:xfrm>
          <a:prstGeom prst="rect">
            <a:avLst/>
          </a:prstGeom>
          <a:noFill/>
          <a:ln w="6350">
            <a:solidFill>
              <a:schemeClr val="accent2"/>
            </a:solidFill>
          </a:ln>
        </p:spPr>
        <p:txBody>
          <a:bodyPr wrap="square" rtlCol="0">
            <a:spAutoFit/>
          </a:bodyPr>
          <a:lstStyle/>
          <a:p>
            <a:pPr algn="ctr"/>
            <a:r>
              <a:rPr lang="en-US" sz="2400" b="1" dirty="0">
                <a:solidFill>
                  <a:schemeClr val="accent2"/>
                </a:solidFill>
                <a:latin typeface="Bernard MT Condensed" panose="02050806060905020404" pitchFamily="18" charset="0"/>
              </a:rPr>
              <a:t>PRIVATE</a:t>
            </a:r>
          </a:p>
        </p:txBody>
      </p:sp>
      <p:sp>
        <p:nvSpPr>
          <p:cNvPr id="11" name="TextBox 10">
            <a:extLst>
              <a:ext uri="{FF2B5EF4-FFF2-40B4-BE49-F238E27FC236}">
                <a16:creationId xmlns:a16="http://schemas.microsoft.com/office/drawing/2014/main" id="{A24106D6-F193-4B6B-A243-28CA3C042C8C}"/>
              </a:ext>
            </a:extLst>
          </p:cNvPr>
          <p:cNvSpPr txBox="1"/>
          <p:nvPr/>
        </p:nvSpPr>
        <p:spPr>
          <a:xfrm>
            <a:off x="9678990" y="5455352"/>
            <a:ext cx="2057400" cy="461665"/>
          </a:xfrm>
          <a:prstGeom prst="rect">
            <a:avLst/>
          </a:prstGeom>
          <a:noFill/>
          <a:ln w="6350">
            <a:solidFill>
              <a:schemeClr val="accent1"/>
            </a:solidFill>
          </a:ln>
        </p:spPr>
        <p:txBody>
          <a:bodyPr wrap="square" rtlCol="0">
            <a:spAutoFit/>
          </a:bodyPr>
          <a:lstStyle/>
          <a:p>
            <a:pPr algn="ctr"/>
            <a:r>
              <a:rPr lang="en-US" sz="2400" b="1" dirty="0">
                <a:solidFill>
                  <a:schemeClr val="accent1"/>
                </a:solidFill>
                <a:latin typeface="Bernard MT Condensed" panose="02050806060905020404" pitchFamily="18" charset="0"/>
              </a:rPr>
              <a:t>PRIVILEGED</a:t>
            </a:r>
          </a:p>
        </p:txBody>
      </p:sp>
    </p:spTree>
    <p:extLst>
      <p:ext uri="{BB962C8B-B14F-4D97-AF65-F5344CB8AC3E}">
        <p14:creationId xmlns:p14="http://schemas.microsoft.com/office/powerpoint/2010/main" val="578142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DFAAE7-061D-4086-99EC-872CB3050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171152-0418-480A-BFC9-6804D5DF1E74}"/>
              </a:ext>
            </a:extLst>
          </p:cNvPr>
          <p:cNvSpPr>
            <a:spLocks noGrp="1"/>
          </p:cNvSpPr>
          <p:nvPr>
            <p:ph type="title"/>
          </p:nvPr>
        </p:nvSpPr>
        <p:spPr>
          <a:xfrm>
            <a:off x="3854451" y="685800"/>
            <a:ext cx="7648573" cy="1128713"/>
          </a:xfrm>
        </p:spPr>
        <p:txBody>
          <a:bodyPr>
            <a:normAutofit/>
          </a:bodyPr>
          <a:lstStyle/>
          <a:p>
            <a:r>
              <a:rPr lang="en-US" b="1" dirty="0"/>
              <a:t>CORA Best Practices</a:t>
            </a:r>
            <a:endParaRPr lang="en-US" dirty="0"/>
          </a:p>
        </p:txBody>
      </p:sp>
      <p:sp>
        <p:nvSpPr>
          <p:cNvPr id="10" name="Rectangle 9">
            <a:extLst>
              <a:ext uri="{FF2B5EF4-FFF2-40B4-BE49-F238E27FC236}">
                <a16:creationId xmlns:a16="http://schemas.microsoft.com/office/drawing/2014/main" id="{E7570099-A243-48DD-9EAE-36F4AC095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2" name="Freeform 6">
            <a:extLst>
              <a:ext uri="{FF2B5EF4-FFF2-40B4-BE49-F238E27FC236}">
                <a16:creationId xmlns:a16="http://schemas.microsoft.com/office/drawing/2014/main" id="{45E4A74B-6514-424A-ADFA-C232FA6B9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1"/>
            <a:ext cx="858884" cy="2780957"/>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lumMod val="75000"/>
            </a:schemeClr>
          </a:solidFill>
          <a:ln>
            <a:noFill/>
          </a:ln>
        </p:spPr>
      </p:sp>
      <p:sp>
        <p:nvSpPr>
          <p:cNvPr id="14" name="Freeform 7">
            <a:extLst>
              <a:ext uri="{FF2B5EF4-FFF2-40B4-BE49-F238E27FC236}">
                <a16:creationId xmlns:a16="http://schemas.microsoft.com/office/drawing/2014/main" id="{F61C5C86-C785-4B92-9F2D-133B8B8C24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1"/>
            <a:ext cx="835810" cy="2671495"/>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16" name="Freeform 12">
            <a:extLst>
              <a:ext uri="{FF2B5EF4-FFF2-40B4-BE49-F238E27FC236}">
                <a16:creationId xmlns:a16="http://schemas.microsoft.com/office/drawing/2014/main" id="{954D0BF9-002C-4D3A-A222-C166094A5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5830"/>
            <a:ext cx="2175413" cy="4272171"/>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18" name="Freeform 13">
            <a:extLst>
              <a:ext uri="{FF2B5EF4-FFF2-40B4-BE49-F238E27FC236}">
                <a16:creationId xmlns:a16="http://schemas.microsoft.com/office/drawing/2014/main" id="{6080EB6E-D69F-43B1-91EC-75C303342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9078" y="2695292"/>
            <a:ext cx="2690743" cy="4162709"/>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0" name="Freeform: Shape 19">
            <a:extLst>
              <a:ext uri="{FF2B5EF4-FFF2-40B4-BE49-F238E27FC236}">
                <a16:creationId xmlns:a16="http://schemas.microsoft.com/office/drawing/2014/main" id="{21BA816A-EE68-4A96-BA05-73303B2F4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2690532"/>
            <a:ext cx="2904320" cy="4167469"/>
          </a:xfrm>
          <a:custGeom>
            <a:avLst/>
            <a:gdLst>
              <a:gd name="connsiteX0" fmla="*/ 0 w 2904320"/>
              <a:gd name="connsiteY0" fmla="*/ 0 h 4167469"/>
              <a:gd name="connsiteX1" fmla="*/ 288431 w 2904320"/>
              <a:gd name="connsiteY1" fmla="*/ 90425 h 4167469"/>
              <a:gd name="connsiteX2" fmla="*/ 2904320 w 2904320"/>
              <a:gd name="connsiteY2" fmla="*/ 3220465 h 4167469"/>
              <a:gd name="connsiteX3" fmla="*/ 2904320 w 2904320"/>
              <a:gd name="connsiteY3" fmla="*/ 4167469 h 4167469"/>
              <a:gd name="connsiteX4" fmla="*/ 2694589 w 2904320"/>
              <a:gd name="connsiteY4" fmla="*/ 4167469 h 4167469"/>
              <a:gd name="connsiteX5" fmla="*/ 3846 w 2904320"/>
              <a:gd name="connsiteY5" fmla="*/ 4759 h 4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04320" h="4167469">
                <a:moveTo>
                  <a:pt x="0" y="0"/>
                </a:moveTo>
                <a:lnTo>
                  <a:pt x="288431" y="90425"/>
                </a:lnTo>
                <a:lnTo>
                  <a:pt x="2904320" y="3220465"/>
                </a:lnTo>
                <a:lnTo>
                  <a:pt x="2904320" y="4167469"/>
                </a:lnTo>
                <a:lnTo>
                  <a:pt x="2694589" y="4167469"/>
                </a:lnTo>
                <a:lnTo>
                  <a:pt x="3846" y="4759"/>
                </a:lnTo>
                <a:close/>
              </a:path>
            </a:pathLst>
          </a:custGeom>
          <a:solidFill>
            <a:schemeClr val="accent1">
              <a:lumMod val="75000"/>
            </a:schemeClr>
          </a:solidFill>
          <a:ln>
            <a:noFill/>
          </a:ln>
        </p:spPr>
      </p:sp>
      <p:sp>
        <p:nvSpPr>
          <p:cNvPr id="22" name="Freeform 15">
            <a:extLst>
              <a:ext uri="{FF2B5EF4-FFF2-40B4-BE49-F238E27FC236}">
                <a16:creationId xmlns:a16="http://schemas.microsoft.com/office/drawing/2014/main" id="{22A94CDB-5D63-4C75-9CB6-6C18CDF37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1071"/>
            <a:ext cx="2894568" cy="427693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sp>
        <p:nvSpPr>
          <p:cNvPr id="3" name="Content Placeholder 2">
            <a:extLst>
              <a:ext uri="{FF2B5EF4-FFF2-40B4-BE49-F238E27FC236}">
                <a16:creationId xmlns:a16="http://schemas.microsoft.com/office/drawing/2014/main" id="{B5BAF9C7-991E-46DA-8252-788030FF50F7}"/>
              </a:ext>
            </a:extLst>
          </p:cNvPr>
          <p:cNvSpPr>
            <a:spLocks noGrp="1"/>
          </p:cNvSpPr>
          <p:nvPr>
            <p:ph idx="1"/>
          </p:nvPr>
        </p:nvSpPr>
        <p:spPr>
          <a:xfrm>
            <a:off x="3854451" y="1814513"/>
            <a:ext cx="7648572" cy="4764707"/>
          </a:xfrm>
        </p:spPr>
        <p:txBody>
          <a:bodyPr anchor="t">
            <a:normAutofit/>
          </a:bodyPr>
          <a:lstStyle/>
          <a:p>
            <a:pPr>
              <a:lnSpc>
                <a:spcPct val="90000"/>
              </a:lnSpc>
            </a:pPr>
            <a:r>
              <a:rPr lang="en-US" dirty="0"/>
              <a:t>Treat all emails as if they will be published in </a:t>
            </a:r>
            <a:r>
              <a:rPr lang="en-US" i="1" dirty="0"/>
              <a:t>The Denver Post </a:t>
            </a:r>
            <a:r>
              <a:rPr lang="en-US" dirty="0"/>
              <a:t>tomorrow with no favorable context.</a:t>
            </a:r>
          </a:p>
          <a:p>
            <a:pPr>
              <a:lnSpc>
                <a:spcPct val="90000"/>
              </a:lnSpc>
            </a:pPr>
            <a:r>
              <a:rPr lang="en-US" dirty="0"/>
              <a:t>Forward any CORA requests to Board admin or counsel.</a:t>
            </a:r>
            <a:endParaRPr lang="en-US" sz="1000" dirty="0"/>
          </a:p>
          <a:p>
            <a:pPr>
              <a:lnSpc>
                <a:spcPct val="90000"/>
              </a:lnSpc>
            </a:pPr>
            <a:r>
              <a:rPr lang="en-US" dirty="0"/>
              <a:t>If staff or counsel asks whether Board members have any responsive documents, please respond promptly given the short statutory deadlines under CORA.</a:t>
            </a:r>
          </a:p>
          <a:p>
            <a:pPr>
              <a:lnSpc>
                <a:spcPct val="90000"/>
              </a:lnSpc>
            </a:pPr>
            <a:r>
              <a:rPr lang="en-US" dirty="0"/>
              <a:t>Do not assume an email or other document in your possession is not a public record. Seek guidance from counsel. </a:t>
            </a:r>
          </a:p>
          <a:p>
            <a:pPr>
              <a:lnSpc>
                <a:spcPct val="90000"/>
              </a:lnSpc>
            </a:pPr>
            <a:r>
              <a:rPr lang="en-US" dirty="0"/>
              <a:t>Make sure Board counsel communications are handled confidentially.</a:t>
            </a:r>
          </a:p>
          <a:p>
            <a:pPr>
              <a:lnSpc>
                <a:spcPct val="90000"/>
              </a:lnSpc>
            </a:pPr>
            <a:endParaRPr lang="en-US" dirty="0"/>
          </a:p>
        </p:txBody>
      </p:sp>
      <p:pic>
        <p:nvPicPr>
          <p:cNvPr id="5" name="Picture 4" descr="Icon&#10;&#10;Description automatically generated">
            <a:extLst>
              <a:ext uri="{FF2B5EF4-FFF2-40B4-BE49-F238E27FC236}">
                <a16:creationId xmlns:a16="http://schemas.microsoft.com/office/drawing/2014/main" id="{F421455C-C3FA-4771-9FCB-2576B2CB9ABC}"/>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257433" y="857955"/>
            <a:ext cx="1778559" cy="1923003"/>
          </a:xfrm>
          <a:prstGeom prst="rect">
            <a:avLst/>
          </a:prstGeom>
        </p:spPr>
      </p:pic>
    </p:spTree>
    <p:extLst>
      <p:ext uri="{BB962C8B-B14F-4D97-AF65-F5344CB8AC3E}">
        <p14:creationId xmlns:p14="http://schemas.microsoft.com/office/powerpoint/2010/main" val="2527163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50" name="Group 31">
            <a:extLst>
              <a:ext uri="{FF2B5EF4-FFF2-40B4-BE49-F238E27FC236}">
                <a16:creationId xmlns:a16="http://schemas.microsoft.com/office/drawing/2014/main" id="{15FF890B-3CE7-403A-AECE-2DE04FC7AF8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33" name="Freeform 6">
              <a:extLst>
                <a:ext uri="{FF2B5EF4-FFF2-40B4-BE49-F238E27FC236}">
                  <a16:creationId xmlns:a16="http://schemas.microsoft.com/office/drawing/2014/main" id="{99A4E160-6CFD-4514-9E20-CA6692CCD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34" name="Freeform 7">
              <a:extLst>
                <a:ext uri="{FF2B5EF4-FFF2-40B4-BE49-F238E27FC236}">
                  <a16:creationId xmlns:a16="http://schemas.microsoft.com/office/drawing/2014/main" id="{3DCD16F5-8D15-45FD-BA62-ADAC08183A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35" name="Freeform 8">
              <a:extLst>
                <a:ext uri="{FF2B5EF4-FFF2-40B4-BE49-F238E27FC236}">
                  <a16:creationId xmlns:a16="http://schemas.microsoft.com/office/drawing/2014/main" id="{E7CFAF28-6FDA-4C2C-BE51-123D1115F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36" name="Freeform 9">
              <a:extLst>
                <a:ext uri="{FF2B5EF4-FFF2-40B4-BE49-F238E27FC236}">
                  <a16:creationId xmlns:a16="http://schemas.microsoft.com/office/drawing/2014/main" id="{1FD12703-0627-4991-B2A4-F96519F908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37" name="Freeform 10">
              <a:extLst>
                <a:ext uri="{FF2B5EF4-FFF2-40B4-BE49-F238E27FC236}">
                  <a16:creationId xmlns:a16="http://schemas.microsoft.com/office/drawing/2014/main" id="{A5758E0B-DF61-40A8-B765-BC6841906A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38" name="Freeform 11">
              <a:extLst>
                <a:ext uri="{FF2B5EF4-FFF2-40B4-BE49-F238E27FC236}">
                  <a16:creationId xmlns:a16="http://schemas.microsoft.com/office/drawing/2014/main" id="{3E063A1F-9566-4436-B4E3-2890FBBC2C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grpSp>
        <p:nvGrpSpPr>
          <p:cNvPr id="51" name="Group 39">
            <a:extLst>
              <a:ext uri="{FF2B5EF4-FFF2-40B4-BE49-F238E27FC236}">
                <a16:creationId xmlns:a16="http://schemas.microsoft.com/office/drawing/2014/main" id="{DF8D5C46-63E5-40C5-A208-4B2189FA103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41" name="Freeform 6">
              <a:extLst>
                <a:ext uri="{FF2B5EF4-FFF2-40B4-BE49-F238E27FC236}">
                  <a16:creationId xmlns:a16="http://schemas.microsoft.com/office/drawing/2014/main" id="{4A42B4ED-376E-46C3-8BB2-EAFC660D11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42" name="Freeform 7">
              <a:extLst>
                <a:ext uri="{FF2B5EF4-FFF2-40B4-BE49-F238E27FC236}">
                  <a16:creationId xmlns:a16="http://schemas.microsoft.com/office/drawing/2014/main" id="{94E0795D-42C3-4DFD-AEB0-286A1CF14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43" name="Freeform 8">
              <a:extLst>
                <a:ext uri="{FF2B5EF4-FFF2-40B4-BE49-F238E27FC236}">
                  <a16:creationId xmlns:a16="http://schemas.microsoft.com/office/drawing/2014/main" id="{A2ACED1B-99D0-4C14-B63B-963889DCD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44" name="Freeform 9">
              <a:extLst>
                <a:ext uri="{FF2B5EF4-FFF2-40B4-BE49-F238E27FC236}">
                  <a16:creationId xmlns:a16="http://schemas.microsoft.com/office/drawing/2014/main" id="{5C5D324F-33A3-4C66-BFE5-1742CA4E59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45" name="Freeform 10">
              <a:extLst>
                <a:ext uri="{FF2B5EF4-FFF2-40B4-BE49-F238E27FC236}">
                  <a16:creationId xmlns:a16="http://schemas.microsoft.com/office/drawing/2014/main" id="{EC572FC8-A465-4BA3-BA4D-2EC538C042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46" name="Freeform 11">
              <a:extLst>
                <a:ext uri="{FF2B5EF4-FFF2-40B4-BE49-F238E27FC236}">
                  <a16:creationId xmlns:a16="http://schemas.microsoft.com/office/drawing/2014/main" id="{66CC2B15-8E3B-4CFF-99E4-5B4E4D8CF9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D0B49518-7F92-43BD-936D-FBEB30BFB791}"/>
              </a:ext>
            </a:extLst>
          </p:cNvPr>
          <p:cNvSpPr>
            <a:spLocks noGrp="1"/>
          </p:cNvSpPr>
          <p:nvPr>
            <p:ph type="title"/>
          </p:nvPr>
        </p:nvSpPr>
        <p:spPr>
          <a:xfrm>
            <a:off x="1484312" y="685800"/>
            <a:ext cx="4278928" cy="1752599"/>
          </a:xfrm>
        </p:spPr>
        <p:txBody>
          <a:bodyPr vert="horz" lIns="91440" tIns="45720" rIns="91440" bIns="45720" rtlCol="0" anchor="ctr">
            <a:normAutofit/>
          </a:bodyPr>
          <a:lstStyle/>
          <a:p>
            <a:r>
              <a:rPr lang="en-US" sz="4000" b="1" dirty="0"/>
              <a:t>Consequences of CORA violations</a:t>
            </a:r>
          </a:p>
        </p:txBody>
      </p:sp>
      <p:sp>
        <p:nvSpPr>
          <p:cNvPr id="3" name="Text Placeholder 2">
            <a:extLst>
              <a:ext uri="{FF2B5EF4-FFF2-40B4-BE49-F238E27FC236}">
                <a16:creationId xmlns:a16="http://schemas.microsoft.com/office/drawing/2014/main" id="{826399F8-77ED-4F5A-9CDA-3698558B7BE3}"/>
              </a:ext>
            </a:extLst>
          </p:cNvPr>
          <p:cNvSpPr>
            <a:spLocks noGrp="1"/>
          </p:cNvSpPr>
          <p:nvPr>
            <p:ph type="body" idx="1"/>
          </p:nvPr>
        </p:nvSpPr>
        <p:spPr>
          <a:xfrm>
            <a:off x="1484310" y="2261286"/>
            <a:ext cx="4278929" cy="3753751"/>
          </a:xfrm>
        </p:spPr>
        <p:txBody>
          <a:bodyPr vert="horz" lIns="91440" tIns="45720" rIns="91440" bIns="45720" rtlCol="0" anchor="t">
            <a:normAutofit/>
          </a:bodyPr>
          <a:lstStyle/>
          <a:p>
            <a:pPr marL="342900" indent="-342900" algn="l">
              <a:buFont typeface="Arial"/>
              <a:buChar char="•"/>
            </a:pPr>
            <a:r>
              <a:rPr lang="en-US" sz="2800" dirty="0"/>
              <a:t>Negative Publicity</a:t>
            </a:r>
          </a:p>
          <a:p>
            <a:pPr marL="342900" indent="-342900" algn="l">
              <a:buFont typeface="Arial"/>
              <a:buChar char="•"/>
            </a:pPr>
            <a:r>
              <a:rPr lang="en-US" sz="2800" dirty="0"/>
              <a:t>Litigation/Attorney Fees</a:t>
            </a:r>
          </a:p>
        </p:txBody>
      </p:sp>
      <p:sp>
        <p:nvSpPr>
          <p:cNvPr id="52" name="Rounded Rectangle 16">
            <a:extLst>
              <a:ext uri="{FF2B5EF4-FFF2-40B4-BE49-F238E27FC236}">
                <a16:creationId xmlns:a16="http://schemas.microsoft.com/office/drawing/2014/main" id="{63A60C88-7443-4827-9241-5019758CB4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648931"/>
            <a:ext cx="5407023"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outdoor, tree, nature, wave&#10;&#10;Description automatically generated">
            <a:extLst>
              <a:ext uri="{FF2B5EF4-FFF2-40B4-BE49-F238E27FC236}">
                <a16:creationId xmlns:a16="http://schemas.microsoft.com/office/drawing/2014/main" id="{4F713981-87F7-47A0-9E82-E3D4A5E63E3D}"/>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l="8773" r="1" b="1"/>
          <a:stretch/>
        </p:blipFill>
        <p:spPr>
          <a:xfrm>
            <a:off x="6434407" y="1555991"/>
            <a:ext cx="4744154" cy="3458256"/>
          </a:xfrm>
          <a:prstGeom prst="rect">
            <a:avLst/>
          </a:prstGeom>
        </p:spPr>
      </p:pic>
    </p:spTree>
    <p:extLst>
      <p:ext uri="{BB962C8B-B14F-4D97-AF65-F5344CB8AC3E}">
        <p14:creationId xmlns:p14="http://schemas.microsoft.com/office/powerpoint/2010/main" val="1452278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B8C99-B079-4262-9FD7-3672A1105312}"/>
              </a:ext>
            </a:extLst>
          </p:cNvPr>
          <p:cNvSpPr>
            <a:spLocks noGrp="1"/>
          </p:cNvSpPr>
          <p:nvPr>
            <p:ph type="ctrTitle"/>
          </p:nvPr>
        </p:nvSpPr>
        <p:spPr>
          <a:xfrm>
            <a:off x="705394" y="1349097"/>
            <a:ext cx="10572206" cy="2387600"/>
          </a:xfrm>
        </p:spPr>
        <p:txBody>
          <a:bodyPr>
            <a:normAutofit/>
          </a:bodyPr>
          <a:lstStyle/>
          <a:p>
            <a:r>
              <a:rPr lang="en-US" sz="4800" dirty="0"/>
              <a:t>Overview of Senate Bill 22-034</a:t>
            </a:r>
          </a:p>
        </p:txBody>
      </p:sp>
      <p:sp>
        <p:nvSpPr>
          <p:cNvPr id="3" name="Subtitle 2">
            <a:extLst>
              <a:ext uri="{FF2B5EF4-FFF2-40B4-BE49-F238E27FC236}">
                <a16:creationId xmlns:a16="http://schemas.microsoft.com/office/drawing/2014/main" id="{D935B919-287C-44C9-9C47-EA8AB2D9C76D}"/>
              </a:ext>
            </a:extLst>
          </p:cNvPr>
          <p:cNvSpPr>
            <a:spLocks noGrp="1"/>
          </p:cNvSpPr>
          <p:nvPr>
            <p:ph type="subTitle" idx="1"/>
          </p:nvPr>
        </p:nvSpPr>
        <p:spPr>
          <a:xfrm>
            <a:off x="334393" y="4632966"/>
            <a:ext cx="9144000" cy="2225034"/>
          </a:xfrm>
        </p:spPr>
        <p:txBody>
          <a:bodyPr>
            <a:normAutofit/>
          </a:bodyPr>
          <a:lstStyle/>
          <a:p>
            <a:endParaRPr lang="en-US" sz="1800" dirty="0"/>
          </a:p>
          <a:p>
            <a:endParaRPr lang="en-US" sz="1800" dirty="0"/>
          </a:p>
          <a:p>
            <a:pPr algn="l"/>
            <a:r>
              <a:rPr lang="en-US" sz="1800" dirty="0"/>
              <a:t>Presented by John Magnino, Director of Government and Public Affairs</a:t>
            </a:r>
          </a:p>
          <a:p>
            <a:pPr algn="l"/>
            <a:r>
              <a:rPr lang="en-US" sz="1800" dirty="0"/>
              <a:t>Colorado Secretary of State’s Office</a:t>
            </a:r>
          </a:p>
          <a:p>
            <a:pPr algn="l"/>
            <a:r>
              <a:rPr lang="en-US" sz="1800" dirty="0"/>
              <a:t>Wednesday, August 31</a:t>
            </a:r>
            <a:r>
              <a:rPr lang="en-US" sz="1800" baseline="30000" dirty="0"/>
              <a:t>st</a:t>
            </a:r>
            <a:r>
              <a:rPr lang="en-US" sz="1800" dirty="0"/>
              <a:t>, 2022</a:t>
            </a:r>
          </a:p>
        </p:txBody>
      </p:sp>
    </p:spTree>
    <p:extLst>
      <p:ext uri="{BB962C8B-B14F-4D97-AF65-F5344CB8AC3E}">
        <p14:creationId xmlns:p14="http://schemas.microsoft.com/office/powerpoint/2010/main" val="1725942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23AF6-0407-4732-AE78-C0AB642E6844}"/>
              </a:ext>
            </a:extLst>
          </p:cNvPr>
          <p:cNvSpPr>
            <a:spLocks noGrp="1"/>
          </p:cNvSpPr>
          <p:nvPr>
            <p:ph type="title"/>
          </p:nvPr>
        </p:nvSpPr>
        <p:spPr>
          <a:xfrm>
            <a:off x="607380" y="1527976"/>
            <a:ext cx="10939578" cy="910002"/>
          </a:xfrm>
        </p:spPr>
        <p:txBody>
          <a:bodyPr>
            <a:noAutofit/>
          </a:bodyPr>
          <a:lstStyle/>
          <a:p>
            <a:r>
              <a:rPr lang="en-US" sz="2800" u="sng" dirty="0"/>
              <a:t>Senate Bill 22-034 – Business Filing Address and Name Fraud</a:t>
            </a:r>
          </a:p>
        </p:txBody>
      </p:sp>
      <p:sp>
        <p:nvSpPr>
          <p:cNvPr id="3" name="Content Placeholder 2">
            <a:extLst>
              <a:ext uri="{FF2B5EF4-FFF2-40B4-BE49-F238E27FC236}">
                <a16:creationId xmlns:a16="http://schemas.microsoft.com/office/drawing/2014/main" id="{B0BA2284-BE5D-4755-9C87-03FD3FC9F6DC}"/>
              </a:ext>
            </a:extLst>
          </p:cNvPr>
          <p:cNvSpPr>
            <a:spLocks noGrp="1"/>
          </p:cNvSpPr>
          <p:nvPr>
            <p:ph idx="1"/>
          </p:nvPr>
        </p:nvSpPr>
        <p:spPr>
          <a:xfrm>
            <a:off x="838200" y="2336716"/>
            <a:ext cx="10515600" cy="4166613"/>
          </a:xfrm>
        </p:spPr>
        <p:txBody>
          <a:bodyPr>
            <a:normAutofit fontScale="92500" lnSpcReduction="10000"/>
          </a:bodyPr>
          <a:lstStyle/>
          <a:p>
            <a:r>
              <a:rPr lang="en-US" dirty="0"/>
              <a:t>Sponsored by Sen. Chris Kolker, Sen. Kevin Priola, Rep. Shannon Bird, Rep. Shane Sandridge</a:t>
            </a:r>
          </a:p>
          <a:p>
            <a:r>
              <a:rPr lang="en-US" dirty="0"/>
              <a:t>Problem:</a:t>
            </a:r>
          </a:p>
          <a:p>
            <a:pPr lvl="1"/>
            <a:r>
              <a:rPr lang="en-US" dirty="0"/>
              <a:t>Rising incidents of fraudulent business filings reported to SOS, Attorney General, and CBI</a:t>
            </a:r>
          </a:p>
          <a:p>
            <a:pPr lvl="1"/>
            <a:r>
              <a:rPr lang="en-US" dirty="0"/>
              <a:t>No pathway to correct records in Secretary of State’s Business Registry</a:t>
            </a:r>
          </a:p>
          <a:p>
            <a:pPr lvl="1"/>
            <a:r>
              <a:rPr lang="en-US" dirty="0"/>
              <a:t>SOS office not empowered in law to take action regarding fraudulent records</a:t>
            </a:r>
          </a:p>
          <a:p>
            <a:r>
              <a:rPr lang="en-US" dirty="0"/>
              <a:t>Solution:</a:t>
            </a:r>
          </a:p>
          <a:p>
            <a:pPr lvl="1"/>
            <a:r>
              <a:rPr lang="en-US" dirty="0"/>
              <a:t>Pass legislation to empower the SOS Office and Attorney General’s Office to work together to remedy fraudulent records in SOS Business Registry</a:t>
            </a:r>
          </a:p>
          <a:p>
            <a:r>
              <a:rPr lang="en-US" dirty="0"/>
              <a:t>Bipartisan legislation, passed unanimously through both chambers</a:t>
            </a:r>
          </a:p>
          <a:p>
            <a:r>
              <a:rPr lang="en-US" dirty="0"/>
              <a:t>Signed into law by Governor on 06/02/22; effective February 2023</a:t>
            </a:r>
          </a:p>
          <a:p>
            <a:endParaRPr lang="en-US" dirty="0"/>
          </a:p>
        </p:txBody>
      </p:sp>
    </p:spTree>
    <p:extLst>
      <p:ext uri="{BB962C8B-B14F-4D97-AF65-F5344CB8AC3E}">
        <p14:creationId xmlns:p14="http://schemas.microsoft.com/office/powerpoint/2010/main" val="1900185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8918" y="1656882"/>
            <a:ext cx="10199966" cy="5346021"/>
          </a:xfrm>
        </p:spPr>
        <p:txBody>
          <a:bodyPr>
            <a:normAutofit lnSpcReduction="10000"/>
          </a:bodyPr>
          <a:lstStyle/>
          <a:p>
            <a:endParaRPr lang="en-US" dirty="0"/>
          </a:p>
          <a:p>
            <a:pPr marL="342900" indent="-342900" algn="l">
              <a:buFont typeface="Arial" panose="020B0604020202020204" pitchFamily="34" charset="0"/>
              <a:buChar char="•"/>
            </a:pPr>
            <a:r>
              <a:rPr lang="en-US" dirty="0"/>
              <a:t>Complaint process housed on SOS website</a:t>
            </a:r>
          </a:p>
          <a:p>
            <a:pPr marL="342900" indent="-342900" algn="l">
              <a:buFont typeface="Arial" panose="020B0604020202020204" pitchFamily="34" charset="0"/>
              <a:buChar char="•"/>
            </a:pPr>
            <a:r>
              <a:rPr lang="en-US" dirty="0"/>
              <a:t>SOS reviews complaints for completeness, then sends to AG, CBI</a:t>
            </a:r>
          </a:p>
          <a:p>
            <a:pPr marL="342900" indent="-342900" algn="l">
              <a:buFont typeface="Arial" panose="020B0604020202020204" pitchFamily="34" charset="0"/>
              <a:buChar char="•"/>
            </a:pPr>
            <a:r>
              <a:rPr lang="en-US" dirty="0"/>
              <a:t>AG sends two separate demand letters (separated by 21 days) via mail to agent on business record asking for information / documentation of relationship of agent to the business entity</a:t>
            </a:r>
          </a:p>
          <a:p>
            <a:pPr marL="342900" indent="-342900" algn="l">
              <a:buFont typeface="Arial" panose="020B0604020202020204" pitchFamily="34" charset="0"/>
              <a:buChar char="•"/>
            </a:pPr>
            <a:r>
              <a:rPr lang="en-US" dirty="0"/>
              <a:t>If two mailings receive no response from agent, complaint is deemed conceded by AG, AG provides certification to the SOS</a:t>
            </a:r>
          </a:p>
          <a:p>
            <a:pPr marL="342900" indent="-342900" algn="l">
              <a:buFont typeface="Arial" panose="020B0604020202020204" pitchFamily="34" charset="0"/>
              <a:buChar char="•"/>
            </a:pPr>
            <a:r>
              <a:rPr lang="en-US" dirty="0"/>
              <a:t>Two courses of action for SOS depending on “type” of fraud:</a:t>
            </a:r>
          </a:p>
          <a:p>
            <a:pPr marL="800100" lvl="1" indent="-342900" algn="l">
              <a:buFont typeface="Arial" panose="020B0604020202020204" pitchFamily="34" charset="0"/>
              <a:buChar char="•"/>
            </a:pPr>
            <a:r>
              <a:rPr lang="en-US" dirty="0"/>
              <a:t>Type 1 – Illegitimate entity, CO address used to form business in the registry</a:t>
            </a:r>
          </a:p>
          <a:p>
            <a:pPr marL="1257300" lvl="2" indent="-342900" algn="l">
              <a:buFont typeface="Arial" panose="020B0604020202020204" pitchFamily="34" charset="0"/>
              <a:buChar char="•"/>
            </a:pPr>
            <a:r>
              <a:rPr lang="en-US" dirty="0"/>
              <a:t>Remedy: redact names and addresses used without authorization; marking business record’s summary page as fraudulent; disabled filing functionality (“freezes out” the fraudster)</a:t>
            </a:r>
          </a:p>
          <a:p>
            <a:pPr marL="800100" lvl="1" indent="-342900" algn="l">
              <a:buFont typeface="Arial" panose="020B0604020202020204" pitchFamily="34" charset="0"/>
              <a:buChar char="•"/>
            </a:pPr>
            <a:r>
              <a:rPr lang="en-US" dirty="0"/>
              <a:t>Type 2 – Legitimate business “hijacked” by fraudster</a:t>
            </a:r>
          </a:p>
          <a:p>
            <a:pPr marL="1257300" lvl="2" indent="-342900" algn="l">
              <a:buFont typeface="Arial" panose="020B0604020202020204" pitchFamily="34" charset="0"/>
              <a:buChar char="•"/>
            </a:pPr>
            <a:r>
              <a:rPr lang="en-US" dirty="0"/>
              <a:t>Remedy: flag relevant individual filings as fraudulent; redact names and addresses used without authorization; marking on summary page noting entity was victim of fraud</a:t>
            </a:r>
          </a:p>
        </p:txBody>
      </p:sp>
      <p:sp>
        <p:nvSpPr>
          <p:cNvPr id="4" name="Title 1">
            <a:extLst>
              <a:ext uri="{FF2B5EF4-FFF2-40B4-BE49-F238E27FC236}">
                <a16:creationId xmlns:a16="http://schemas.microsoft.com/office/drawing/2014/main" id="{5AE1A215-B13E-623B-C480-0329838CBD9D}"/>
              </a:ext>
            </a:extLst>
          </p:cNvPr>
          <p:cNvSpPr txBox="1">
            <a:spLocks/>
          </p:cNvSpPr>
          <p:nvPr/>
        </p:nvSpPr>
        <p:spPr>
          <a:xfrm>
            <a:off x="340241" y="1074290"/>
            <a:ext cx="7826887" cy="91000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u="sng" dirty="0"/>
              <a:t>Interagency Process</a:t>
            </a:r>
          </a:p>
        </p:txBody>
      </p:sp>
    </p:spTree>
    <p:extLst>
      <p:ext uri="{BB962C8B-B14F-4D97-AF65-F5344CB8AC3E}">
        <p14:creationId xmlns:p14="http://schemas.microsoft.com/office/powerpoint/2010/main" val="1769439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23AF6-0407-4732-AE78-C0AB642E6844}"/>
              </a:ext>
            </a:extLst>
          </p:cNvPr>
          <p:cNvSpPr>
            <a:spLocks noGrp="1"/>
          </p:cNvSpPr>
          <p:nvPr>
            <p:ph type="title"/>
          </p:nvPr>
        </p:nvSpPr>
        <p:spPr>
          <a:xfrm>
            <a:off x="394729" y="1389756"/>
            <a:ext cx="10515600" cy="910002"/>
          </a:xfrm>
        </p:spPr>
        <p:txBody>
          <a:bodyPr>
            <a:noAutofit/>
          </a:bodyPr>
          <a:lstStyle/>
          <a:p>
            <a:r>
              <a:rPr lang="en-US" sz="3200" u="sng" dirty="0"/>
              <a:t>Interagency Process</a:t>
            </a:r>
          </a:p>
        </p:txBody>
      </p:sp>
      <p:sp>
        <p:nvSpPr>
          <p:cNvPr id="5" name="Rectangle 4">
            <a:extLst>
              <a:ext uri="{FF2B5EF4-FFF2-40B4-BE49-F238E27FC236}">
                <a16:creationId xmlns:a16="http://schemas.microsoft.com/office/drawing/2014/main" id="{69A407F6-18E4-3759-922B-68A5E87EB441}"/>
              </a:ext>
            </a:extLst>
          </p:cNvPr>
          <p:cNvSpPr/>
          <p:nvPr/>
        </p:nvSpPr>
        <p:spPr>
          <a:xfrm>
            <a:off x="759780" y="2604977"/>
            <a:ext cx="1678620" cy="563526"/>
          </a:xfrm>
          <a:prstGeom prst="rect">
            <a:avLst/>
          </a:prstGeom>
          <a:solidFill>
            <a:schemeClr val="bg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SOS Office receives complaint of fraud</a:t>
            </a:r>
          </a:p>
        </p:txBody>
      </p:sp>
      <p:sp>
        <p:nvSpPr>
          <p:cNvPr id="6" name="Rectangle 5">
            <a:extLst>
              <a:ext uri="{FF2B5EF4-FFF2-40B4-BE49-F238E27FC236}">
                <a16:creationId xmlns:a16="http://schemas.microsoft.com/office/drawing/2014/main" id="{CE5455EA-62A8-E851-17DC-DE555F032DA9}"/>
              </a:ext>
            </a:extLst>
          </p:cNvPr>
          <p:cNvSpPr/>
          <p:nvPr/>
        </p:nvSpPr>
        <p:spPr>
          <a:xfrm>
            <a:off x="3197155" y="2324423"/>
            <a:ext cx="1678618" cy="1334612"/>
          </a:xfrm>
          <a:prstGeom prst="rect">
            <a:avLst/>
          </a:prstGeom>
          <a:solidFill>
            <a:schemeClr val="bg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SOS Office reviews to ensure complaint is “complete” and alleges improper use of name or address for business filing</a:t>
            </a:r>
          </a:p>
        </p:txBody>
      </p:sp>
      <p:sp>
        <p:nvSpPr>
          <p:cNvPr id="7" name="Rectangle 6">
            <a:extLst>
              <a:ext uri="{FF2B5EF4-FFF2-40B4-BE49-F238E27FC236}">
                <a16:creationId xmlns:a16="http://schemas.microsoft.com/office/drawing/2014/main" id="{1B7A00F3-29A8-4FCD-C63B-C3E34DB396A4}"/>
              </a:ext>
            </a:extLst>
          </p:cNvPr>
          <p:cNvSpPr/>
          <p:nvPr/>
        </p:nvSpPr>
        <p:spPr>
          <a:xfrm>
            <a:off x="5726809" y="1807383"/>
            <a:ext cx="1678620" cy="770869"/>
          </a:xfrm>
          <a:prstGeom prst="rect">
            <a:avLst/>
          </a:prstGeom>
          <a:solidFill>
            <a:schemeClr val="bg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Complaint returned to sender w/ ask for more information</a:t>
            </a:r>
          </a:p>
        </p:txBody>
      </p:sp>
      <p:cxnSp>
        <p:nvCxnSpPr>
          <p:cNvPr id="10" name="Straight Arrow Connector 9">
            <a:extLst>
              <a:ext uri="{FF2B5EF4-FFF2-40B4-BE49-F238E27FC236}">
                <a16:creationId xmlns:a16="http://schemas.microsoft.com/office/drawing/2014/main" id="{99A9C868-FC71-F6C0-CCD0-BF6C4446A9AB}"/>
              </a:ext>
            </a:extLst>
          </p:cNvPr>
          <p:cNvCxnSpPr/>
          <p:nvPr/>
        </p:nvCxnSpPr>
        <p:spPr>
          <a:xfrm>
            <a:off x="2594344" y="2886740"/>
            <a:ext cx="499730" cy="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11" name="Straight Arrow Connector 10">
            <a:extLst>
              <a:ext uri="{FF2B5EF4-FFF2-40B4-BE49-F238E27FC236}">
                <a16:creationId xmlns:a16="http://schemas.microsoft.com/office/drawing/2014/main" id="{7BA85700-1B07-8943-0524-E5B2F65B4F15}"/>
              </a:ext>
            </a:extLst>
          </p:cNvPr>
          <p:cNvCxnSpPr>
            <a:cxnSpLocks/>
          </p:cNvCxnSpPr>
          <p:nvPr/>
        </p:nvCxnSpPr>
        <p:spPr>
          <a:xfrm flipV="1">
            <a:off x="5032744" y="2521478"/>
            <a:ext cx="619785" cy="331593"/>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3" name="TextBox 12">
            <a:extLst>
              <a:ext uri="{FF2B5EF4-FFF2-40B4-BE49-F238E27FC236}">
                <a16:creationId xmlns:a16="http://schemas.microsoft.com/office/drawing/2014/main" id="{ABEDB7CF-A294-A002-8598-8E7C4FDE0C30}"/>
              </a:ext>
            </a:extLst>
          </p:cNvPr>
          <p:cNvSpPr txBox="1"/>
          <p:nvPr/>
        </p:nvSpPr>
        <p:spPr>
          <a:xfrm rot="19829544">
            <a:off x="5029689" y="2297017"/>
            <a:ext cx="1133169" cy="276999"/>
          </a:xfrm>
          <a:prstGeom prst="rect">
            <a:avLst/>
          </a:prstGeom>
          <a:noFill/>
        </p:spPr>
        <p:txBody>
          <a:bodyPr wrap="square" rtlCol="0">
            <a:spAutoFit/>
          </a:bodyPr>
          <a:lstStyle/>
          <a:p>
            <a:r>
              <a:rPr lang="en-US" sz="1200" dirty="0"/>
              <a:t>NO</a:t>
            </a:r>
          </a:p>
        </p:txBody>
      </p:sp>
      <p:cxnSp>
        <p:nvCxnSpPr>
          <p:cNvPr id="14" name="Straight Arrow Connector 13">
            <a:extLst>
              <a:ext uri="{FF2B5EF4-FFF2-40B4-BE49-F238E27FC236}">
                <a16:creationId xmlns:a16="http://schemas.microsoft.com/office/drawing/2014/main" id="{FD28D998-3F41-94C9-F300-5194ED2DB24C}"/>
              </a:ext>
            </a:extLst>
          </p:cNvPr>
          <p:cNvCxnSpPr>
            <a:cxnSpLocks/>
          </p:cNvCxnSpPr>
          <p:nvPr/>
        </p:nvCxnSpPr>
        <p:spPr>
          <a:xfrm>
            <a:off x="5089440" y="3301750"/>
            <a:ext cx="811630" cy="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7" name="Rectangle 16">
            <a:extLst>
              <a:ext uri="{FF2B5EF4-FFF2-40B4-BE49-F238E27FC236}">
                <a16:creationId xmlns:a16="http://schemas.microsoft.com/office/drawing/2014/main" id="{B1F6F7F4-5D5F-C264-5228-8A519A355136}"/>
              </a:ext>
            </a:extLst>
          </p:cNvPr>
          <p:cNvSpPr/>
          <p:nvPr/>
        </p:nvSpPr>
        <p:spPr>
          <a:xfrm>
            <a:off x="6035073" y="2886740"/>
            <a:ext cx="1678620" cy="770869"/>
          </a:xfrm>
          <a:prstGeom prst="rect">
            <a:avLst/>
          </a:prstGeom>
          <a:solidFill>
            <a:schemeClr val="bg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Complaint referred to AG for investigation</a:t>
            </a:r>
          </a:p>
        </p:txBody>
      </p:sp>
      <p:cxnSp>
        <p:nvCxnSpPr>
          <p:cNvPr id="19" name="Connector: Elbow 18">
            <a:extLst>
              <a:ext uri="{FF2B5EF4-FFF2-40B4-BE49-F238E27FC236}">
                <a16:creationId xmlns:a16="http://schemas.microsoft.com/office/drawing/2014/main" id="{196DF458-829F-56BF-DE66-B2BFCCE96562}"/>
              </a:ext>
            </a:extLst>
          </p:cNvPr>
          <p:cNvCxnSpPr>
            <a:cxnSpLocks/>
          </p:cNvCxnSpPr>
          <p:nvPr/>
        </p:nvCxnSpPr>
        <p:spPr>
          <a:xfrm flipV="1">
            <a:off x="7838798" y="2521478"/>
            <a:ext cx="848082" cy="627322"/>
          </a:xfrm>
          <a:prstGeom prst="bentConnector3">
            <a:avLst/>
          </a:prstGeom>
          <a:ln>
            <a:tailEnd type="triangle"/>
          </a:ln>
        </p:spPr>
        <p:style>
          <a:lnRef idx="1">
            <a:schemeClr val="accent6"/>
          </a:lnRef>
          <a:fillRef idx="0">
            <a:schemeClr val="accent6"/>
          </a:fillRef>
          <a:effectRef idx="0">
            <a:schemeClr val="accent6"/>
          </a:effectRef>
          <a:fontRef idx="minor">
            <a:schemeClr val="tx1"/>
          </a:fontRef>
        </p:style>
      </p:cxnSp>
      <p:sp>
        <p:nvSpPr>
          <p:cNvPr id="20" name="Rectangle 19">
            <a:extLst>
              <a:ext uri="{FF2B5EF4-FFF2-40B4-BE49-F238E27FC236}">
                <a16:creationId xmlns:a16="http://schemas.microsoft.com/office/drawing/2014/main" id="{9AE9DA1B-403B-E42D-C873-43374F363497}"/>
              </a:ext>
            </a:extLst>
          </p:cNvPr>
          <p:cNvSpPr/>
          <p:nvPr/>
        </p:nvSpPr>
        <p:spPr>
          <a:xfrm>
            <a:off x="8833864" y="1844100"/>
            <a:ext cx="1584251" cy="1494367"/>
          </a:xfrm>
          <a:prstGeom prst="rect">
            <a:avLst/>
          </a:prstGeom>
          <a:solidFill>
            <a:schemeClr val="accent2">
              <a:lumMod val="40000"/>
              <a:lumOff val="6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Attorney General reviews complaint and determines that it should be investigated</a:t>
            </a:r>
          </a:p>
        </p:txBody>
      </p:sp>
      <p:sp>
        <p:nvSpPr>
          <p:cNvPr id="22" name="Rectangle 21">
            <a:extLst>
              <a:ext uri="{FF2B5EF4-FFF2-40B4-BE49-F238E27FC236}">
                <a16:creationId xmlns:a16="http://schemas.microsoft.com/office/drawing/2014/main" id="{A483EFA0-08CF-3C8D-CDFE-55729C27F348}"/>
              </a:ext>
            </a:extLst>
          </p:cNvPr>
          <p:cNvSpPr/>
          <p:nvPr/>
        </p:nvSpPr>
        <p:spPr>
          <a:xfrm>
            <a:off x="8397031" y="3731485"/>
            <a:ext cx="2258113" cy="1494367"/>
          </a:xfrm>
          <a:prstGeom prst="rect">
            <a:avLst/>
          </a:prstGeom>
          <a:solidFill>
            <a:schemeClr val="accent2">
              <a:lumMod val="40000"/>
              <a:lumOff val="6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bg1"/>
                </a:solidFill>
              </a:rPr>
              <a:t>Attorney General sends two separate “notice and demand” letters to entity asking for information / documentation of relationship between registered agent &amp; business</a:t>
            </a:r>
          </a:p>
        </p:txBody>
      </p:sp>
      <p:cxnSp>
        <p:nvCxnSpPr>
          <p:cNvPr id="23" name="Straight Arrow Connector 22">
            <a:extLst>
              <a:ext uri="{FF2B5EF4-FFF2-40B4-BE49-F238E27FC236}">
                <a16:creationId xmlns:a16="http://schemas.microsoft.com/office/drawing/2014/main" id="{5FA38792-D050-E42C-63EB-E2F188CEA89A}"/>
              </a:ext>
            </a:extLst>
          </p:cNvPr>
          <p:cNvCxnSpPr>
            <a:cxnSpLocks/>
          </p:cNvCxnSpPr>
          <p:nvPr/>
        </p:nvCxnSpPr>
        <p:spPr>
          <a:xfrm>
            <a:off x="9625989" y="3429000"/>
            <a:ext cx="0" cy="228609"/>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5" name="TextBox 24">
            <a:extLst>
              <a:ext uri="{FF2B5EF4-FFF2-40B4-BE49-F238E27FC236}">
                <a16:creationId xmlns:a16="http://schemas.microsoft.com/office/drawing/2014/main" id="{A0541CB2-7DBE-258C-E17F-32EEB16C7D1E}"/>
              </a:ext>
            </a:extLst>
          </p:cNvPr>
          <p:cNvSpPr txBox="1"/>
          <p:nvPr/>
        </p:nvSpPr>
        <p:spPr>
          <a:xfrm>
            <a:off x="5265336" y="3051942"/>
            <a:ext cx="1133169" cy="276999"/>
          </a:xfrm>
          <a:prstGeom prst="rect">
            <a:avLst/>
          </a:prstGeom>
          <a:noFill/>
        </p:spPr>
        <p:txBody>
          <a:bodyPr wrap="square" rtlCol="0">
            <a:spAutoFit/>
          </a:bodyPr>
          <a:lstStyle/>
          <a:p>
            <a:r>
              <a:rPr lang="en-US" sz="1200" dirty="0"/>
              <a:t>YES</a:t>
            </a:r>
          </a:p>
        </p:txBody>
      </p:sp>
      <p:sp>
        <p:nvSpPr>
          <p:cNvPr id="26" name="TextBox 25">
            <a:extLst>
              <a:ext uri="{FF2B5EF4-FFF2-40B4-BE49-F238E27FC236}">
                <a16:creationId xmlns:a16="http://schemas.microsoft.com/office/drawing/2014/main" id="{2D02BB59-BC7F-B68A-D5B1-E2320EAF90A7}"/>
              </a:ext>
            </a:extLst>
          </p:cNvPr>
          <p:cNvSpPr txBox="1"/>
          <p:nvPr/>
        </p:nvSpPr>
        <p:spPr>
          <a:xfrm>
            <a:off x="6602151" y="4558243"/>
            <a:ext cx="1524585" cy="523220"/>
          </a:xfrm>
          <a:prstGeom prst="rect">
            <a:avLst/>
          </a:prstGeom>
          <a:noFill/>
        </p:spPr>
        <p:txBody>
          <a:bodyPr wrap="square" rtlCol="0">
            <a:spAutoFit/>
          </a:bodyPr>
          <a:lstStyle/>
          <a:p>
            <a:pPr algn="ctr"/>
            <a:r>
              <a:rPr lang="en-US" sz="1400" dirty="0"/>
              <a:t>No response to both demand letters</a:t>
            </a:r>
          </a:p>
        </p:txBody>
      </p:sp>
      <p:cxnSp>
        <p:nvCxnSpPr>
          <p:cNvPr id="29" name="Straight Arrow Connector 28">
            <a:extLst>
              <a:ext uri="{FF2B5EF4-FFF2-40B4-BE49-F238E27FC236}">
                <a16:creationId xmlns:a16="http://schemas.microsoft.com/office/drawing/2014/main" id="{D199F31F-282C-958F-95BB-5878D7C8A34C}"/>
              </a:ext>
            </a:extLst>
          </p:cNvPr>
          <p:cNvCxnSpPr>
            <a:cxnSpLocks/>
          </p:cNvCxnSpPr>
          <p:nvPr/>
        </p:nvCxnSpPr>
        <p:spPr>
          <a:xfrm flipH="1">
            <a:off x="6566119" y="5117909"/>
            <a:ext cx="1621031" cy="12144"/>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32" name="Rectangle 31">
            <a:extLst>
              <a:ext uri="{FF2B5EF4-FFF2-40B4-BE49-F238E27FC236}">
                <a16:creationId xmlns:a16="http://schemas.microsoft.com/office/drawing/2014/main" id="{43444174-9C88-50CB-43C8-561C81B56A12}"/>
              </a:ext>
            </a:extLst>
          </p:cNvPr>
          <p:cNvSpPr/>
          <p:nvPr/>
        </p:nvSpPr>
        <p:spPr>
          <a:xfrm>
            <a:off x="4860403" y="4478668"/>
            <a:ext cx="1584251" cy="1494367"/>
          </a:xfrm>
          <a:prstGeom prst="rect">
            <a:avLst/>
          </a:prstGeom>
          <a:solidFill>
            <a:schemeClr val="accent2">
              <a:lumMod val="40000"/>
              <a:lumOff val="6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Allegations in complaint deemed conceded; AG provides certification to SOS Office</a:t>
            </a:r>
          </a:p>
        </p:txBody>
      </p:sp>
      <p:cxnSp>
        <p:nvCxnSpPr>
          <p:cNvPr id="34" name="Straight Arrow Connector 33">
            <a:extLst>
              <a:ext uri="{FF2B5EF4-FFF2-40B4-BE49-F238E27FC236}">
                <a16:creationId xmlns:a16="http://schemas.microsoft.com/office/drawing/2014/main" id="{7D0C4EDF-1B93-1E3C-F4C6-2328847577FD}"/>
              </a:ext>
            </a:extLst>
          </p:cNvPr>
          <p:cNvCxnSpPr>
            <a:cxnSpLocks/>
          </p:cNvCxnSpPr>
          <p:nvPr/>
        </p:nvCxnSpPr>
        <p:spPr>
          <a:xfrm flipH="1">
            <a:off x="3763263" y="5346023"/>
            <a:ext cx="726558" cy="12144"/>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36" name="Rectangle 35">
            <a:extLst>
              <a:ext uri="{FF2B5EF4-FFF2-40B4-BE49-F238E27FC236}">
                <a16:creationId xmlns:a16="http://schemas.microsoft.com/office/drawing/2014/main" id="{07610B04-2A09-8B93-FFEC-B066A16CDFC6}"/>
              </a:ext>
            </a:extLst>
          </p:cNvPr>
          <p:cNvSpPr/>
          <p:nvPr/>
        </p:nvSpPr>
        <p:spPr>
          <a:xfrm>
            <a:off x="1484118" y="4868810"/>
            <a:ext cx="1908564" cy="954427"/>
          </a:xfrm>
          <a:prstGeom prst="rect">
            <a:avLst/>
          </a:prstGeom>
          <a:solidFill>
            <a:schemeClr val="bg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SOS Office remedies the fraudulent record in the Business Registry</a:t>
            </a:r>
          </a:p>
        </p:txBody>
      </p:sp>
      <p:cxnSp>
        <p:nvCxnSpPr>
          <p:cNvPr id="37" name="Straight Arrow Connector 36">
            <a:extLst>
              <a:ext uri="{FF2B5EF4-FFF2-40B4-BE49-F238E27FC236}">
                <a16:creationId xmlns:a16="http://schemas.microsoft.com/office/drawing/2014/main" id="{2940EA6E-F434-1107-B1FE-25F374EBBB62}"/>
              </a:ext>
            </a:extLst>
          </p:cNvPr>
          <p:cNvCxnSpPr>
            <a:cxnSpLocks/>
          </p:cNvCxnSpPr>
          <p:nvPr/>
        </p:nvCxnSpPr>
        <p:spPr>
          <a:xfrm>
            <a:off x="9625989" y="5339142"/>
            <a:ext cx="0" cy="44497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39" name="TextBox 38">
            <a:extLst>
              <a:ext uri="{FF2B5EF4-FFF2-40B4-BE49-F238E27FC236}">
                <a16:creationId xmlns:a16="http://schemas.microsoft.com/office/drawing/2014/main" id="{5ECE4FAE-1262-3CF0-2FD1-ACB47D7F1CE1}"/>
              </a:ext>
            </a:extLst>
          </p:cNvPr>
          <p:cNvSpPr txBox="1"/>
          <p:nvPr/>
        </p:nvSpPr>
        <p:spPr>
          <a:xfrm>
            <a:off x="9526087" y="5300017"/>
            <a:ext cx="1524585" cy="523220"/>
          </a:xfrm>
          <a:prstGeom prst="rect">
            <a:avLst/>
          </a:prstGeom>
          <a:noFill/>
        </p:spPr>
        <p:txBody>
          <a:bodyPr wrap="square" rtlCol="0">
            <a:spAutoFit/>
          </a:bodyPr>
          <a:lstStyle/>
          <a:p>
            <a:pPr algn="ctr"/>
            <a:r>
              <a:rPr lang="en-US" sz="1400" dirty="0"/>
              <a:t>Recipient responds to demand letter</a:t>
            </a:r>
          </a:p>
        </p:txBody>
      </p:sp>
      <p:sp>
        <p:nvSpPr>
          <p:cNvPr id="40" name="Rectangle 39">
            <a:extLst>
              <a:ext uri="{FF2B5EF4-FFF2-40B4-BE49-F238E27FC236}">
                <a16:creationId xmlns:a16="http://schemas.microsoft.com/office/drawing/2014/main" id="{46694138-4029-A5B7-F7AD-591B1F844CE4}"/>
              </a:ext>
            </a:extLst>
          </p:cNvPr>
          <p:cNvSpPr/>
          <p:nvPr/>
        </p:nvSpPr>
        <p:spPr>
          <a:xfrm>
            <a:off x="8699611" y="5867960"/>
            <a:ext cx="1852755" cy="804257"/>
          </a:xfrm>
          <a:prstGeom prst="rect">
            <a:avLst/>
          </a:prstGeom>
          <a:solidFill>
            <a:schemeClr val="accent5">
              <a:lumMod val="20000"/>
              <a:lumOff val="80000"/>
            </a:schemeClr>
          </a:solidFill>
          <a:ln>
            <a:solidFill>
              <a:schemeClr val="bg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solidFill>
                  <a:schemeClr val="bg1">
                    <a:lumMod val="50000"/>
                  </a:schemeClr>
                </a:solidFill>
              </a:rPr>
              <a:t>AG may refer to Administrative Law Judge for hearing</a:t>
            </a:r>
          </a:p>
        </p:txBody>
      </p:sp>
    </p:spTree>
    <p:extLst>
      <p:ext uri="{BB962C8B-B14F-4D97-AF65-F5344CB8AC3E}">
        <p14:creationId xmlns:p14="http://schemas.microsoft.com/office/powerpoint/2010/main" val="3287279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23AF6-0407-4732-AE78-C0AB642E6844}"/>
              </a:ext>
            </a:extLst>
          </p:cNvPr>
          <p:cNvSpPr>
            <a:spLocks noGrp="1"/>
          </p:cNvSpPr>
          <p:nvPr>
            <p:ph type="title"/>
          </p:nvPr>
        </p:nvSpPr>
        <p:spPr>
          <a:xfrm>
            <a:off x="607380" y="1527976"/>
            <a:ext cx="10515600" cy="910002"/>
          </a:xfrm>
        </p:spPr>
        <p:txBody>
          <a:bodyPr>
            <a:noAutofit/>
          </a:bodyPr>
          <a:lstStyle/>
          <a:p>
            <a:r>
              <a:rPr lang="en-US" sz="3200" u="sng" dirty="0"/>
              <a:t>Working Group</a:t>
            </a:r>
          </a:p>
        </p:txBody>
      </p:sp>
      <p:sp>
        <p:nvSpPr>
          <p:cNvPr id="4" name="TextBox 3">
            <a:extLst>
              <a:ext uri="{FF2B5EF4-FFF2-40B4-BE49-F238E27FC236}">
                <a16:creationId xmlns:a16="http://schemas.microsoft.com/office/drawing/2014/main" id="{A932C883-FB6A-0044-8E4A-B31B2E698065}"/>
              </a:ext>
            </a:extLst>
          </p:cNvPr>
          <p:cNvSpPr txBox="1"/>
          <p:nvPr/>
        </p:nvSpPr>
        <p:spPr>
          <a:xfrm>
            <a:off x="607380" y="2437978"/>
            <a:ext cx="8516679" cy="1323439"/>
          </a:xfrm>
          <a:prstGeom prst="rect">
            <a:avLst/>
          </a:prstGeom>
          <a:noFill/>
        </p:spPr>
        <p:txBody>
          <a:bodyPr wrap="square" rtlCol="0">
            <a:spAutoFit/>
          </a:bodyPr>
          <a:lstStyle/>
          <a:p>
            <a:r>
              <a:rPr lang="en-US" sz="2000" i="1" dirty="0"/>
              <a:t>THE WORKING GROUP TO STUDY MEASURES TO COUNTERACT FRAUDULENT FILINGS IN THE ONLINE BUSINESS FILING SYSTEM…IS HEREBY CREATED TO STUDY POTENTIAL MEASURES TO COUNTERACT AND PREVENT FRAUDULENT FILINGS IN THE ONLINE BUSINESS FILING SYSTEM</a:t>
            </a:r>
          </a:p>
        </p:txBody>
      </p:sp>
      <p:sp>
        <p:nvSpPr>
          <p:cNvPr id="7" name="TextBox 6">
            <a:extLst>
              <a:ext uri="{FF2B5EF4-FFF2-40B4-BE49-F238E27FC236}">
                <a16:creationId xmlns:a16="http://schemas.microsoft.com/office/drawing/2014/main" id="{8D3B0402-CB8E-15FE-59A8-DA44742E5C17}"/>
              </a:ext>
            </a:extLst>
          </p:cNvPr>
          <p:cNvSpPr txBox="1"/>
          <p:nvPr/>
        </p:nvSpPr>
        <p:spPr>
          <a:xfrm>
            <a:off x="607379" y="4259690"/>
            <a:ext cx="8516679" cy="1938992"/>
          </a:xfrm>
          <a:prstGeom prst="rect">
            <a:avLst/>
          </a:prstGeom>
          <a:noFill/>
        </p:spPr>
        <p:txBody>
          <a:bodyPr wrap="square" rtlCol="0">
            <a:spAutoFit/>
          </a:bodyPr>
          <a:lstStyle/>
          <a:p>
            <a:r>
              <a:rPr lang="en-US" sz="2000" i="1" dirty="0"/>
              <a:t>THE WORKING GROUP SHALL SUBMIT A REPORT TO THE GENERAL ASSEMBLY BY JANUARY 31, 2023, CONTAINING POTENTIAL LEGISLATIVE PROVISIONS TO COUNTERACT AND PREVENT FRAUDULENT FILINGS, AS WELL AS THE COSTS AND BENEFITS ASSOCIATED WITH EACH POTENTIAL LEGISLATIVE PROVISION. THE REPORT MAY INCLUDE SPECIFIC RECOMMENDATIONS TO THE GENERAL ASSEMBLY. </a:t>
            </a:r>
          </a:p>
        </p:txBody>
      </p:sp>
    </p:spTree>
    <p:extLst>
      <p:ext uri="{BB962C8B-B14F-4D97-AF65-F5344CB8AC3E}">
        <p14:creationId xmlns:p14="http://schemas.microsoft.com/office/powerpoint/2010/main" val="2009585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23AF6-0407-4732-AE78-C0AB642E6844}"/>
              </a:ext>
            </a:extLst>
          </p:cNvPr>
          <p:cNvSpPr>
            <a:spLocks noGrp="1"/>
          </p:cNvSpPr>
          <p:nvPr>
            <p:ph type="title"/>
          </p:nvPr>
        </p:nvSpPr>
        <p:spPr>
          <a:xfrm>
            <a:off x="4222453" y="3553288"/>
            <a:ext cx="4955371" cy="910002"/>
          </a:xfrm>
        </p:spPr>
        <p:txBody>
          <a:bodyPr>
            <a:noAutofit/>
          </a:bodyPr>
          <a:lstStyle/>
          <a:p>
            <a:r>
              <a:rPr lang="en-US" sz="5400" dirty="0"/>
              <a:t>Questions?</a:t>
            </a:r>
          </a:p>
        </p:txBody>
      </p:sp>
    </p:spTree>
    <p:extLst>
      <p:ext uri="{BB962C8B-B14F-4D97-AF65-F5344CB8AC3E}">
        <p14:creationId xmlns:p14="http://schemas.microsoft.com/office/powerpoint/2010/main" val="1786222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40243-54B4-62D9-7AB0-14B35DF7B479}"/>
              </a:ext>
            </a:extLst>
          </p:cNvPr>
          <p:cNvSpPr>
            <a:spLocks noGrp="1"/>
          </p:cNvSpPr>
          <p:nvPr>
            <p:ph type="ctrTitle"/>
          </p:nvPr>
        </p:nvSpPr>
        <p:spPr/>
        <p:txBody>
          <a:bodyPr>
            <a:normAutofit/>
          </a:bodyPr>
          <a:lstStyle/>
          <a:p>
            <a:r>
              <a:rPr lang="en-US" sz="8800" dirty="0"/>
              <a:t>Updates</a:t>
            </a:r>
          </a:p>
        </p:txBody>
      </p:sp>
      <p:sp>
        <p:nvSpPr>
          <p:cNvPr id="5" name="Subtitle 4">
            <a:extLst>
              <a:ext uri="{FF2B5EF4-FFF2-40B4-BE49-F238E27FC236}">
                <a16:creationId xmlns:a16="http://schemas.microsoft.com/office/drawing/2014/main" id="{4D53790B-6603-DEFF-BB58-4C23A7E5988F}"/>
              </a:ext>
            </a:extLst>
          </p:cNvPr>
          <p:cNvSpPr>
            <a:spLocks noGrp="1"/>
          </p:cNvSpPr>
          <p:nvPr>
            <p:ph type="subTitle" idx="1"/>
          </p:nvPr>
        </p:nvSpPr>
        <p:spPr/>
        <p:txBody>
          <a:bodyPr>
            <a:normAutofit/>
          </a:bodyPr>
          <a:lstStyle/>
          <a:p>
            <a:r>
              <a:rPr lang="en-US" sz="4000" dirty="0"/>
              <a:t>Presented by Mike Hardin</a:t>
            </a:r>
          </a:p>
        </p:txBody>
      </p:sp>
    </p:spTree>
    <p:extLst>
      <p:ext uri="{BB962C8B-B14F-4D97-AF65-F5344CB8AC3E}">
        <p14:creationId xmlns:p14="http://schemas.microsoft.com/office/powerpoint/2010/main" val="1807214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64000"/>
                <a:lumMod val="98000"/>
              </a:schemeClr>
            </a:gs>
          </a:gsLst>
          <a:lin ang="5400000" scaled="0"/>
        </a:gradFill>
        <a:effectLst/>
      </p:bgPr>
    </p:bg>
    <p:spTree>
      <p:nvGrpSpPr>
        <p:cNvPr id="1" name=""/>
        <p:cNvGrpSpPr/>
        <p:nvPr/>
      </p:nvGrpSpPr>
      <p:grpSpPr>
        <a:xfrm>
          <a:off x="0" y="0"/>
          <a:ext cx="0" cy="0"/>
          <a:chOff x="0" y="0"/>
          <a:chExt cx="0" cy="0"/>
        </a:xfrm>
      </p:grpSpPr>
      <p:sp useBgFill="1">
        <p:nvSpPr>
          <p:cNvPr id="22" name="Rectangle 9">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11">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C7B2AA47-FD1B-4834-BBF8-A9C1E2E32844}"/>
              </a:ext>
            </a:extLst>
          </p:cNvPr>
          <p:cNvSpPr>
            <a:spLocks noGrp="1"/>
          </p:cNvSpPr>
          <p:nvPr>
            <p:ph type="title"/>
          </p:nvPr>
        </p:nvSpPr>
        <p:spPr>
          <a:xfrm>
            <a:off x="535021" y="685800"/>
            <a:ext cx="2639962" cy="5105400"/>
          </a:xfrm>
        </p:spPr>
        <p:txBody>
          <a:bodyPr>
            <a:normAutofit/>
          </a:bodyPr>
          <a:lstStyle/>
          <a:p>
            <a:r>
              <a:rPr lang="en-US" sz="5400" dirty="0">
                <a:solidFill>
                  <a:srgbClr val="FFFFFF"/>
                </a:solidFill>
              </a:rPr>
              <a:t>Agenda</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endParaRPr lang="en-US" dirty="0">
              <a:solidFill>
                <a:srgbClr val="FFFFFF"/>
              </a:solidFill>
            </a:endParaRPr>
          </a:p>
        </p:txBody>
      </p:sp>
      <p:grpSp>
        <p:nvGrpSpPr>
          <p:cNvPr id="24" name="Group 13">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5"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6"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graphicFrame>
        <p:nvGraphicFramePr>
          <p:cNvPr id="5" name="Content Placeholder 2">
            <a:extLst>
              <a:ext uri="{FF2B5EF4-FFF2-40B4-BE49-F238E27FC236}">
                <a16:creationId xmlns:a16="http://schemas.microsoft.com/office/drawing/2014/main" id="{01F616E8-3574-4244-974E-6DB3AA19442A}"/>
              </a:ext>
            </a:extLst>
          </p:cNvPr>
          <p:cNvGraphicFramePr>
            <a:graphicFrameLocks noGrp="1"/>
          </p:cNvGraphicFramePr>
          <p:nvPr>
            <p:ph idx="1"/>
            <p:extLst>
              <p:ext uri="{D42A27DB-BD31-4B8C-83A1-F6EECF244321}">
                <p14:modId xmlns:p14="http://schemas.microsoft.com/office/powerpoint/2010/main" val="2762254282"/>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6366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0BA60-1B23-6606-A6C7-1BEF3CB79A58}"/>
              </a:ext>
            </a:extLst>
          </p:cNvPr>
          <p:cNvSpPr>
            <a:spLocks noGrp="1"/>
          </p:cNvSpPr>
          <p:nvPr>
            <p:ph type="title"/>
          </p:nvPr>
        </p:nvSpPr>
        <p:spPr/>
        <p:txBody>
          <a:bodyPr/>
          <a:lstStyle/>
          <a:p>
            <a:r>
              <a:rPr lang="en-US" dirty="0"/>
              <a:t>Public comment</a:t>
            </a:r>
          </a:p>
        </p:txBody>
      </p:sp>
      <p:sp>
        <p:nvSpPr>
          <p:cNvPr id="3" name="Content Placeholder 2">
            <a:extLst>
              <a:ext uri="{FF2B5EF4-FFF2-40B4-BE49-F238E27FC236}">
                <a16:creationId xmlns:a16="http://schemas.microsoft.com/office/drawing/2014/main" id="{E50F8CC1-C6DC-EAA0-EFCB-988A3D15E531}"/>
              </a:ext>
            </a:extLst>
          </p:cNvPr>
          <p:cNvSpPr>
            <a:spLocks noGrp="1"/>
          </p:cNvSpPr>
          <p:nvPr>
            <p:ph idx="1"/>
          </p:nvPr>
        </p:nvSpPr>
        <p:spPr/>
        <p:txBody>
          <a:bodyPr/>
          <a:lstStyle/>
          <a:p>
            <a:pPr marL="0" indent="0">
              <a:buNone/>
            </a:pPr>
            <a:r>
              <a:rPr lang="en-US" dirty="0"/>
              <a:t>If you are attending this meeting in person, you should have indicated on the sign-up sheet whether or not you wished to provide commentary. We will reference that sign-up sheet and individually call upon participants who wish provide to their public comment.</a:t>
            </a:r>
          </a:p>
          <a:p>
            <a:pPr marL="0" indent="0">
              <a:buNone/>
            </a:pPr>
            <a:endParaRPr lang="en-US" dirty="0"/>
          </a:p>
          <a:p>
            <a:pPr marL="0" indent="0">
              <a:buNone/>
            </a:pPr>
            <a:r>
              <a:rPr lang="en-US" dirty="0"/>
              <a:t>For the sake of efficiency, those who are attending this meeting in person will be called upon first to provide their public comment. We will move forward with the commentary of online participants once we have exhausted the sign-up sheet.</a:t>
            </a:r>
          </a:p>
          <a:p>
            <a:endParaRPr lang="en-US" dirty="0"/>
          </a:p>
        </p:txBody>
      </p:sp>
    </p:spTree>
    <p:extLst>
      <p:ext uri="{BB962C8B-B14F-4D97-AF65-F5344CB8AC3E}">
        <p14:creationId xmlns:p14="http://schemas.microsoft.com/office/powerpoint/2010/main" val="38875002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87972-A44D-CD4D-C1FD-089408D6FA61}"/>
              </a:ext>
            </a:extLst>
          </p:cNvPr>
          <p:cNvSpPr>
            <a:spLocks noGrp="1"/>
          </p:cNvSpPr>
          <p:nvPr>
            <p:ph type="title"/>
          </p:nvPr>
        </p:nvSpPr>
        <p:spPr/>
        <p:txBody>
          <a:bodyPr/>
          <a:lstStyle/>
          <a:p>
            <a:r>
              <a:rPr lang="en-US" b="1" dirty="0"/>
              <a:t>Public, online comment</a:t>
            </a:r>
          </a:p>
        </p:txBody>
      </p:sp>
      <p:sp>
        <p:nvSpPr>
          <p:cNvPr id="3" name="Content Placeholder 2">
            <a:extLst>
              <a:ext uri="{FF2B5EF4-FFF2-40B4-BE49-F238E27FC236}">
                <a16:creationId xmlns:a16="http://schemas.microsoft.com/office/drawing/2014/main" id="{EE9C4CD9-7A77-B921-D358-EBF2914220EA}"/>
              </a:ext>
            </a:extLst>
          </p:cNvPr>
          <p:cNvSpPr>
            <a:spLocks noGrp="1"/>
          </p:cNvSpPr>
          <p:nvPr>
            <p:ph idx="1"/>
          </p:nvPr>
        </p:nvSpPr>
        <p:spPr/>
        <p:txBody>
          <a:bodyPr/>
          <a:lstStyle/>
          <a:p>
            <a:pPr marL="0" indent="0">
              <a:buNone/>
            </a:pPr>
            <a:r>
              <a:rPr lang="en-US" dirty="0"/>
              <a:t>We will call upon online attendees to use the “raise hand” tool to indicate that they wish to speak.</a:t>
            </a:r>
          </a:p>
          <a:p>
            <a:endParaRPr lang="en-US" dirty="0"/>
          </a:p>
          <a:p>
            <a:pPr marL="0" indent="0">
              <a:buNone/>
            </a:pPr>
            <a:r>
              <a:rPr lang="en-US" dirty="0"/>
              <a:t>For all online speakers, we will announce your name and state when you are unmuted. When you finish, we will mute you again and move down the list.</a:t>
            </a:r>
          </a:p>
          <a:p>
            <a:endParaRPr lang="en-US" dirty="0"/>
          </a:p>
        </p:txBody>
      </p:sp>
    </p:spTree>
    <p:extLst>
      <p:ext uri="{BB962C8B-B14F-4D97-AF65-F5344CB8AC3E}">
        <p14:creationId xmlns:p14="http://schemas.microsoft.com/office/powerpoint/2010/main" val="360917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C7678-3028-C885-102B-37E86DDB3163}"/>
              </a:ext>
            </a:extLst>
          </p:cNvPr>
          <p:cNvSpPr>
            <a:spLocks noGrp="1"/>
          </p:cNvSpPr>
          <p:nvPr>
            <p:ph type="title"/>
          </p:nvPr>
        </p:nvSpPr>
        <p:spPr/>
        <p:txBody>
          <a:bodyPr/>
          <a:lstStyle/>
          <a:p>
            <a:r>
              <a:rPr lang="en-US" b="1" dirty="0"/>
              <a:t>Public, online comment</a:t>
            </a:r>
            <a:endParaRPr lang="en-US" dirty="0"/>
          </a:p>
        </p:txBody>
      </p:sp>
      <p:sp>
        <p:nvSpPr>
          <p:cNvPr id="3" name="Content Placeholder 2">
            <a:extLst>
              <a:ext uri="{FF2B5EF4-FFF2-40B4-BE49-F238E27FC236}">
                <a16:creationId xmlns:a16="http://schemas.microsoft.com/office/drawing/2014/main" id="{3B172862-A01D-5D77-C092-EB6C78E7519E}"/>
              </a:ext>
            </a:extLst>
          </p:cNvPr>
          <p:cNvSpPr>
            <a:spLocks noGrp="1"/>
          </p:cNvSpPr>
          <p:nvPr>
            <p:ph idx="1"/>
          </p:nvPr>
        </p:nvSpPr>
        <p:spPr/>
        <p:txBody>
          <a:bodyPr/>
          <a:lstStyle/>
          <a:p>
            <a:pPr marL="0" indent="0">
              <a:buNone/>
            </a:pPr>
            <a:r>
              <a:rPr lang="en-US" dirty="0"/>
              <a:t>In progress: </a:t>
            </a:r>
          </a:p>
          <a:p>
            <a:pPr marL="0" indent="0">
              <a:buNone/>
            </a:pPr>
            <a:endParaRPr lang="en-US" dirty="0"/>
          </a:p>
          <a:p>
            <a:pPr marL="0" indent="0">
              <a:buNone/>
            </a:pPr>
            <a:r>
              <a:rPr lang="en-US" dirty="0"/>
              <a:t>Online testimony from individuals who indicated that they planned to testify when they registered for this webinar hearing.</a:t>
            </a:r>
          </a:p>
          <a:p>
            <a:endParaRPr lang="en-US" dirty="0"/>
          </a:p>
        </p:txBody>
      </p:sp>
    </p:spTree>
    <p:extLst>
      <p:ext uri="{BB962C8B-B14F-4D97-AF65-F5344CB8AC3E}">
        <p14:creationId xmlns:p14="http://schemas.microsoft.com/office/powerpoint/2010/main" val="1696675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F7D5E6-7E98-A965-E835-46B5F52E7669}"/>
              </a:ext>
            </a:extLst>
          </p:cNvPr>
          <p:cNvSpPr>
            <a:spLocks noGrp="1"/>
          </p:cNvSpPr>
          <p:nvPr>
            <p:ph type="title"/>
          </p:nvPr>
        </p:nvSpPr>
        <p:spPr/>
        <p:txBody>
          <a:bodyPr/>
          <a:lstStyle/>
          <a:p>
            <a:r>
              <a:rPr lang="en-US" b="1" dirty="0"/>
              <a:t>Housekeeping information</a:t>
            </a:r>
          </a:p>
        </p:txBody>
      </p:sp>
      <p:sp>
        <p:nvSpPr>
          <p:cNvPr id="5" name="Content Placeholder 4">
            <a:extLst>
              <a:ext uri="{FF2B5EF4-FFF2-40B4-BE49-F238E27FC236}">
                <a16:creationId xmlns:a16="http://schemas.microsoft.com/office/drawing/2014/main" id="{FAD35455-5B1F-023D-3BFE-844022F7CE4B}"/>
              </a:ext>
            </a:extLst>
          </p:cNvPr>
          <p:cNvSpPr>
            <a:spLocks noGrp="1"/>
          </p:cNvSpPr>
          <p:nvPr>
            <p:ph idx="1"/>
          </p:nvPr>
        </p:nvSpPr>
        <p:spPr/>
        <p:txBody>
          <a:bodyPr/>
          <a:lstStyle/>
          <a:p>
            <a:pPr marL="0" indent="0">
              <a:buNone/>
            </a:pPr>
            <a:r>
              <a:rPr lang="en-US" dirty="0"/>
              <a:t>Our office has published the information needed for the Fraudulent Business Filings Work Group on the SOS website: </a:t>
            </a:r>
            <a:r>
              <a:rPr lang="en-US" dirty="0">
                <a:hlinkClick r:id="rId2">
                  <a:extLst>
                    <a:ext uri="{A12FA001-AC4F-418D-AE19-62706E023703}">
                      <ahyp:hlinkClr xmlns:ahyp="http://schemas.microsoft.com/office/drawing/2018/hyperlinkcolor" val="tx"/>
                    </a:ext>
                  </a:extLst>
                </a:hlinkClick>
              </a:rPr>
              <a:t>https://www.coloradosos.gov/pubs/business/fraudFilingsGroup.html</a:t>
            </a:r>
            <a:endParaRPr lang="en-US" dirty="0"/>
          </a:p>
          <a:p>
            <a:endParaRPr lang="en-US" dirty="0"/>
          </a:p>
          <a:p>
            <a:pPr marL="0" indent="0">
              <a:buNone/>
            </a:pPr>
            <a:r>
              <a:rPr lang="en-US" dirty="0"/>
              <a:t>Please email public comments to </a:t>
            </a:r>
            <a:r>
              <a:rPr lang="en-US" dirty="0">
                <a:hlinkClick r:id="rId3">
                  <a:extLst>
                    <a:ext uri="{A12FA001-AC4F-418D-AE19-62706E023703}">
                      <ahyp:hlinkClr xmlns:ahyp="http://schemas.microsoft.com/office/drawing/2018/hyperlinkcolor" val="tx"/>
                    </a:ext>
                  </a:extLst>
                </a:hlinkClick>
              </a:rPr>
              <a:t>PublicCommentsSB22034@coloradosos.gov</a:t>
            </a:r>
            <a:endParaRPr lang="en-US" dirty="0"/>
          </a:p>
          <a:p>
            <a:endParaRPr lang="en-US" dirty="0"/>
          </a:p>
        </p:txBody>
      </p:sp>
    </p:spTree>
    <p:extLst>
      <p:ext uri="{BB962C8B-B14F-4D97-AF65-F5344CB8AC3E}">
        <p14:creationId xmlns:p14="http://schemas.microsoft.com/office/powerpoint/2010/main" val="1093350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6C686317-9C96-4A02-88CE-7319FF590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C06EDF-7C10-4836-AA6C-BFA021095A1C}"/>
              </a:ext>
            </a:extLst>
          </p:cNvPr>
          <p:cNvSpPr>
            <a:spLocks noGrp="1"/>
          </p:cNvSpPr>
          <p:nvPr>
            <p:ph type="ctrTitle"/>
          </p:nvPr>
        </p:nvSpPr>
        <p:spPr>
          <a:xfrm>
            <a:off x="6580632" y="648931"/>
            <a:ext cx="4922391" cy="1493905"/>
          </a:xfrm>
        </p:spPr>
        <p:txBody>
          <a:bodyPr>
            <a:normAutofit/>
          </a:bodyPr>
          <a:lstStyle/>
          <a:p>
            <a:pPr algn="ctr"/>
            <a:r>
              <a:rPr lang="en-US" sz="4000" b="1" dirty="0"/>
              <a:t>Colorado’s Open Meetings Law (OML)</a:t>
            </a:r>
          </a:p>
        </p:txBody>
      </p:sp>
      <p:sp>
        <p:nvSpPr>
          <p:cNvPr id="3" name="Subtitle 2">
            <a:extLst>
              <a:ext uri="{FF2B5EF4-FFF2-40B4-BE49-F238E27FC236}">
                <a16:creationId xmlns:a16="http://schemas.microsoft.com/office/drawing/2014/main" id="{0C6EC678-58C2-48AE-BD0E-A9B39F146485}"/>
              </a:ext>
            </a:extLst>
          </p:cNvPr>
          <p:cNvSpPr>
            <a:spLocks noGrp="1"/>
          </p:cNvSpPr>
          <p:nvPr>
            <p:ph type="subTitle" idx="1"/>
          </p:nvPr>
        </p:nvSpPr>
        <p:spPr>
          <a:xfrm>
            <a:off x="6580632" y="2668587"/>
            <a:ext cx="4922391" cy="3214689"/>
          </a:xfrm>
        </p:spPr>
        <p:txBody>
          <a:bodyPr>
            <a:normAutofit/>
          </a:bodyPr>
          <a:lstStyle/>
          <a:p>
            <a:pPr algn="l">
              <a:lnSpc>
                <a:spcPct val="90000"/>
              </a:lnSpc>
            </a:pPr>
            <a:r>
              <a:rPr lang="en-US" sz="3200" dirty="0"/>
              <a:t>Formation of public policy happens in the public eye, not in secret.</a:t>
            </a:r>
          </a:p>
          <a:p>
            <a:pPr marL="800100" lvl="1" indent="-342900" algn="l">
              <a:lnSpc>
                <a:spcPct val="90000"/>
              </a:lnSpc>
              <a:buFont typeface="Arial" panose="020B0604020202020204" pitchFamily="34" charset="0"/>
              <a:buChar char="•"/>
            </a:pPr>
            <a:r>
              <a:rPr lang="en-US" sz="3200" dirty="0">
                <a:solidFill>
                  <a:schemeClr val="tx1"/>
                </a:solidFill>
              </a:rPr>
              <a:t>Public meetings</a:t>
            </a:r>
          </a:p>
          <a:p>
            <a:pPr marL="800100" lvl="1" indent="-342900" algn="l">
              <a:lnSpc>
                <a:spcPct val="90000"/>
              </a:lnSpc>
              <a:buFont typeface="Arial" panose="020B0604020202020204" pitchFamily="34" charset="0"/>
              <a:buChar char="•"/>
            </a:pPr>
            <a:r>
              <a:rPr lang="en-US" sz="3200" dirty="0">
                <a:solidFill>
                  <a:schemeClr val="tx1"/>
                </a:solidFill>
              </a:rPr>
              <a:t>Carefully limited executive sessions</a:t>
            </a:r>
          </a:p>
          <a:p>
            <a:pPr>
              <a:lnSpc>
                <a:spcPct val="90000"/>
              </a:lnSpc>
            </a:pPr>
            <a:endParaRPr lang="en-US" sz="1700" dirty="0"/>
          </a:p>
        </p:txBody>
      </p:sp>
      <p:grpSp>
        <p:nvGrpSpPr>
          <p:cNvPr id="31" name="Group 30">
            <a:extLst>
              <a:ext uri="{FF2B5EF4-FFF2-40B4-BE49-F238E27FC236}">
                <a16:creationId xmlns:a16="http://schemas.microsoft.com/office/drawing/2014/main" id="{E0E25B5C-98A3-47D8-A4D7-10C2E17589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86714" y="-4763"/>
            <a:ext cx="5014912" cy="6862763"/>
            <a:chOff x="2928938" y="-4763"/>
            <a:chExt cx="5014912" cy="6862763"/>
          </a:xfrm>
        </p:grpSpPr>
        <p:sp>
          <p:nvSpPr>
            <p:cNvPr id="32" name="Freeform 6">
              <a:extLst>
                <a:ext uri="{FF2B5EF4-FFF2-40B4-BE49-F238E27FC236}">
                  <a16:creationId xmlns:a16="http://schemas.microsoft.com/office/drawing/2014/main" id="{FECB3374-15F5-40C2-95B4-0FCF10849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33" name="Freeform 7">
              <a:extLst>
                <a:ext uri="{FF2B5EF4-FFF2-40B4-BE49-F238E27FC236}">
                  <a16:creationId xmlns:a16="http://schemas.microsoft.com/office/drawing/2014/main" id="{E762314F-F556-4403-BAA1-AF8A3BED3E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34" name="Freeform 25">
              <a:extLst>
                <a:ext uri="{FF2B5EF4-FFF2-40B4-BE49-F238E27FC236}">
                  <a16:creationId xmlns:a16="http://schemas.microsoft.com/office/drawing/2014/main" id="{02EDEF56-2F86-4867-986A-5AFB8EC078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35" name="Freeform 26">
              <a:extLst>
                <a:ext uri="{FF2B5EF4-FFF2-40B4-BE49-F238E27FC236}">
                  <a16:creationId xmlns:a16="http://schemas.microsoft.com/office/drawing/2014/main" id="{51BE63E6-C24A-43FA-93F5-475F550AB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36" name="Freeform 27">
              <a:extLst>
                <a:ext uri="{FF2B5EF4-FFF2-40B4-BE49-F238E27FC236}">
                  <a16:creationId xmlns:a16="http://schemas.microsoft.com/office/drawing/2014/main" id="{9639DAAA-46FE-401C-BB78-B7A9AF33C0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37" name="Freeform 28">
              <a:extLst>
                <a:ext uri="{FF2B5EF4-FFF2-40B4-BE49-F238E27FC236}">
                  <a16:creationId xmlns:a16="http://schemas.microsoft.com/office/drawing/2014/main" id="{D5EFBD2C-94D5-43D0-B2FE-E390BD3F34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39" name="Rounded Rectangle 16">
            <a:extLst>
              <a:ext uri="{FF2B5EF4-FFF2-40B4-BE49-F238E27FC236}">
                <a16:creationId xmlns:a16="http://schemas.microsoft.com/office/drawing/2014/main" id="{EB9A9756-A5DB-460E-A867-A2AE77834D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693" y="648931"/>
            <a:ext cx="5419641"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Graphic 25" descr="Meeting">
            <a:extLst>
              <a:ext uri="{FF2B5EF4-FFF2-40B4-BE49-F238E27FC236}">
                <a16:creationId xmlns:a16="http://schemas.microsoft.com/office/drawing/2014/main" id="{A3BFA5EB-1385-4F82-8F40-958A2BAC8DC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91356" y="1011765"/>
            <a:ext cx="4546708" cy="4546708"/>
          </a:xfrm>
          <a:prstGeom prst="rect">
            <a:avLst/>
          </a:prstGeom>
          <a:effectLst/>
        </p:spPr>
      </p:pic>
    </p:spTree>
    <p:extLst>
      <p:ext uri="{BB962C8B-B14F-4D97-AF65-F5344CB8AC3E}">
        <p14:creationId xmlns:p14="http://schemas.microsoft.com/office/powerpoint/2010/main" val="64894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F018D-8F9C-4166-B673-E7B2C1F76BBF}"/>
              </a:ext>
            </a:extLst>
          </p:cNvPr>
          <p:cNvSpPr>
            <a:spLocks noGrp="1"/>
          </p:cNvSpPr>
          <p:nvPr>
            <p:ph type="title"/>
          </p:nvPr>
        </p:nvSpPr>
        <p:spPr>
          <a:xfrm>
            <a:off x="1484311" y="412595"/>
            <a:ext cx="10018713" cy="847494"/>
          </a:xfrm>
        </p:spPr>
        <p:txBody>
          <a:bodyPr>
            <a:normAutofit/>
          </a:bodyPr>
          <a:lstStyle/>
          <a:p>
            <a:r>
              <a:rPr lang="en-US" b="1" dirty="0"/>
              <a:t>Public Meetings</a:t>
            </a:r>
          </a:p>
        </p:txBody>
      </p:sp>
      <p:sp>
        <p:nvSpPr>
          <p:cNvPr id="3" name="Content Placeholder 2">
            <a:extLst>
              <a:ext uri="{FF2B5EF4-FFF2-40B4-BE49-F238E27FC236}">
                <a16:creationId xmlns:a16="http://schemas.microsoft.com/office/drawing/2014/main" id="{36398AF9-AC56-4D0A-8686-7F1FF3661F1C}"/>
              </a:ext>
            </a:extLst>
          </p:cNvPr>
          <p:cNvSpPr>
            <a:spLocks noGrp="1"/>
          </p:cNvSpPr>
          <p:nvPr>
            <p:ph idx="1"/>
          </p:nvPr>
        </p:nvSpPr>
        <p:spPr>
          <a:xfrm>
            <a:off x="1484310" y="1417834"/>
            <a:ext cx="10018713" cy="5027571"/>
          </a:xfrm>
        </p:spPr>
        <p:txBody>
          <a:bodyPr>
            <a:normAutofit fontScale="92500" lnSpcReduction="20000"/>
          </a:bodyPr>
          <a:lstStyle/>
          <a:p>
            <a:r>
              <a:rPr lang="en-US" sz="2800" dirty="0"/>
              <a:t>“Meeting” is defined as “any kind of </a:t>
            </a:r>
            <a:r>
              <a:rPr lang="en-US" sz="2800" b="1" dirty="0"/>
              <a:t>gathering</a:t>
            </a:r>
            <a:r>
              <a:rPr lang="en-US" sz="2800" dirty="0"/>
              <a:t>, convened to discuss </a:t>
            </a:r>
            <a:r>
              <a:rPr lang="en-US" sz="2800" b="1" dirty="0"/>
              <a:t>public business</a:t>
            </a:r>
            <a:r>
              <a:rPr lang="en-US" sz="2800" dirty="0"/>
              <a:t>, in </a:t>
            </a:r>
            <a:r>
              <a:rPr lang="en-US" sz="2800" b="1" dirty="0"/>
              <a:t>person</a:t>
            </a:r>
            <a:r>
              <a:rPr lang="en-US" sz="2800" dirty="0"/>
              <a:t>, by </a:t>
            </a:r>
            <a:r>
              <a:rPr lang="en-US" sz="2800" b="1" dirty="0"/>
              <a:t>telephone</a:t>
            </a:r>
            <a:r>
              <a:rPr lang="en-US" sz="2800" dirty="0"/>
              <a:t>, </a:t>
            </a:r>
            <a:r>
              <a:rPr lang="en-US" sz="2800" b="1" dirty="0"/>
              <a:t>electronically</a:t>
            </a:r>
            <a:r>
              <a:rPr lang="en-US" sz="2800" dirty="0"/>
              <a:t>, or by other means of communication.”  </a:t>
            </a:r>
            <a:r>
              <a:rPr lang="en-US" sz="2800" dirty="0">
                <a:solidFill>
                  <a:schemeClr val="accent2">
                    <a:lumMod val="75000"/>
                  </a:schemeClr>
                </a:solidFill>
              </a:rPr>
              <a:t>C.R.S. § 24-6-402(1)(b).</a:t>
            </a:r>
          </a:p>
          <a:p>
            <a:endParaRPr lang="en-US" sz="1200" dirty="0">
              <a:solidFill>
                <a:schemeClr val="accent2">
                  <a:lumMod val="75000"/>
                </a:schemeClr>
              </a:solidFill>
            </a:endParaRPr>
          </a:p>
          <a:p>
            <a:r>
              <a:rPr lang="en-US" sz="2800" dirty="0"/>
              <a:t>“All meetings of </a:t>
            </a:r>
            <a:r>
              <a:rPr lang="en-US" sz="2800" b="1" dirty="0"/>
              <a:t>two or more members </a:t>
            </a:r>
            <a:r>
              <a:rPr lang="en-US" sz="2800" dirty="0"/>
              <a:t>of any state public body at which </a:t>
            </a:r>
            <a:r>
              <a:rPr lang="en-US" sz="2800" b="1" dirty="0"/>
              <a:t>any public business is discussed </a:t>
            </a:r>
            <a:r>
              <a:rPr lang="en-US" sz="2800" dirty="0"/>
              <a:t>or at which </a:t>
            </a:r>
            <a:r>
              <a:rPr lang="en-US" sz="2800" b="1" dirty="0"/>
              <a:t>any formal action may be taken </a:t>
            </a:r>
            <a:r>
              <a:rPr lang="en-US" sz="2800" dirty="0"/>
              <a:t>are declared to be public meetings open to the public at all times.” </a:t>
            </a:r>
            <a:r>
              <a:rPr lang="en-US" sz="2800" dirty="0">
                <a:solidFill>
                  <a:schemeClr val="accent2">
                    <a:lumMod val="75000"/>
                  </a:schemeClr>
                </a:solidFill>
              </a:rPr>
              <a:t>C.R.S. § 24-6-402(2)(a).</a:t>
            </a:r>
          </a:p>
          <a:p>
            <a:endParaRPr lang="en-US" sz="1100" dirty="0">
              <a:solidFill>
                <a:schemeClr val="accent2">
                  <a:lumMod val="75000"/>
                </a:schemeClr>
              </a:solidFill>
            </a:endParaRPr>
          </a:p>
          <a:p>
            <a:r>
              <a:rPr lang="en-US" sz="2800" dirty="0"/>
              <a:t>What makes a meeting “</a:t>
            </a:r>
            <a:r>
              <a:rPr lang="en-US" sz="2800" b="1" dirty="0"/>
              <a:t>open to the public</a:t>
            </a:r>
            <a:r>
              <a:rPr lang="en-US" sz="2800" dirty="0"/>
              <a:t>”?</a:t>
            </a:r>
          </a:p>
          <a:p>
            <a:pPr lvl="1"/>
            <a:r>
              <a:rPr lang="en-US" sz="2800" dirty="0"/>
              <a:t>Notice to public, with agenda</a:t>
            </a:r>
          </a:p>
          <a:p>
            <a:pPr lvl="1"/>
            <a:r>
              <a:rPr lang="en-US" sz="2800" dirty="0"/>
              <a:t>Strict limitations on closed sessions </a:t>
            </a:r>
          </a:p>
          <a:p>
            <a:pPr lvl="1"/>
            <a:r>
              <a:rPr lang="en-US" sz="2800" dirty="0"/>
              <a:t>Minutes must be taken</a:t>
            </a:r>
          </a:p>
          <a:p>
            <a:endParaRPr lang="en-US" dirty="0"/>
          </a:p>
        </p:txBody>
      </p:sp>
    </p:spTree>
    <p:extLst>
      <p:ext uri="{BB962C8B-B14F-4D97-AF65-F5344CB8AC3E}">
        <p14:creationId xmlns:p14="http://schemas.microsoft.com/office/powerpoint/2010/main" val="3366528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DFAAE7-061D-4086-99EC-872CB3050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171152-0418-480A-BFC9-6804D5DF1E74}"/>
              </a:ext>
            </a:extLst>
          </p:cNvPr>
          <p:cNvSpPr>
            <a:spLocks noGrp="1"/>
          </p:cNvSpPr>
          <p:nvPr>
            <p:ph type="title"/>
          </p:nvPr>
        </p:nvSpPr>
        <p:spPr>
          <a:xfrm>
            <a:off x="3854451" y="685800"/>
            <a:ext cx="7648573" cy="1128713"/>
          </a:xfrm>
        </p:spPr>
        <p:txBody>
          <a:bodyPr>
            <a:normAutofit/>
          </a:bodyPr>
          <a:lstStyle/>
          <a:p>
            <a:r>
              <a:rPr lang="en-US" b="1" dirty="0"/>
              <a:t>Public Meetings</a:t>
            </a:r>
            <a:endParaRPr lang="en-US" dirty="0"/>
          </a:p>
        </p:txBody>
      </p:sp>
      <p:sp>
        <p:nvSpPr>
          <p:cNvPr id="10" name="Rectangle 9">
            <a:extLst>
              <a:ext uri="{FF2B5EF4-FFF2-40B4-BE49-F238E27FC236}">
                <a16:creationId xmlns:a16="http://schemas.microsoft.com/office/drawing/2014/main" id="{E7570099-A243-48DD-9EAE-36F4AC095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2" name="Freeform 6">
            <a:extLst>
              <a:ext uri="{FF2B5EF4-FFF2-40B4-BE49-F238E27FC236}">
                <a16:creationId xmlns:a16="http://schemas.microsoft.com/office/drawing/2014/main" id="{45E4A74B-6514-424A-ADFA-C232FA6B9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1"/>
            <a:ext cx="858884" cy="2780957"/>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lumMod val="75000"/>
            </a:schemeClr>
          </a:solidFill>
          <a:ln>
            <a:noFill/>
          </a:ln>
        </p:spPr>
      </p:sp>
      <p:sp>
        <p:nvSpPr>
          <p:cNvPr id="14" name="Freeform 7">
            <a:extLst>
              <a:ext uri="{FF2B5EF4-FFF2-40B4-BE49-F238E27FC236}">
                <a16:creationId xmlns:a16="http://schemas.microsoft.com/office/drawing/2014/main" id="{F61C5C86-C785-4B92-9F2D-133B8B8C24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1"/>
            <a:ext cx="835810" cy="2671495"/>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16" name="Freeform 12">
            <a:extLst>
              <a:ext uri="{FF2B5EF4-FFF2-40B4-BE49-F238E27FC236}">
                <a16:creationId xmlns:a16="http://schemas.microsoft.com/office/drawing/2014/main" id="{954D0BF9-002C-4D3A-A222-C166094A5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5830"/>
            <a:ext cx="2175413" cy="4272171"/>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18" name="Freeform 13">
            <a:extLst>
              <a:ext uri="{FF2B5EF4-FFF2-40B4-BE49-F238E27FC236}">
                <a16:creationId xmlns:a16="http://schemas.microsoft.com/office/drawing/2014/main" id="{6080EB6E-D69F-43B1-91EC-75C303342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9078" y="2695292"/>
            <a:ext cx="2690743" cy="4162709"/>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0" name="Freeform: Shape 19">
            <a:extLst>
              <a:ext uri="{FF2B5EF4-FFF2-40B4-BE49-F238E27FC236}">
                <a16:creationId xmlns:a16="http://schemas.microsoft.com/office/drawing/2014/main" id="{21BA816A-EE68-4A96-BA05-73303B2F4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2690532"/>
            <a:ext cx="2904320" cy="4167469"/>
          </a:xfrm>
          <a:custGeom>
            <a:avLst/>
            <a:gdLst>
              <a:gd name="connsiteX0" fmla="*/ 0 w 2904320"/>
              <a:gd name="connsiteY0" fmla="*/ 0 h 4167469"/>
              <a:gd name="connsiteX1" fmla="*/ 288431 w 2904320"/>
              <a:gd name="connsiteY1" fmla="*/ 90425 h 4167469"/>
              <a:gd name="connsiteX2" fmla="*/ 2904320 w 2904320"/>
              <a:gd name="connsiteY2" fmla="*/ 3220465 h 4167469"/>
              <a:gd name="connsiteX3" fmla="*/ 2904320 w 2904320"/>
              <a:gd name="connsiteY3" fmla="*/ 4167469 h 4167469"/>
              <a:gd name="connsiteX4" fmla="*/ 2694589 w 2904320"/>
              <a:gd name="connsiteY4" fmla="*/ 4167469 h 4167469"/>
              <a:gd name="connsiteX5" fmla="*/ 3846 w 2904320"/>
              <a:gd name="connsiteY5" fmla="*/ 4759 h 4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04320" h="4167469">
                <a:moveTo>
                  <a:pt x="0" y="0"/>
                </a:moveTo>
                <a:lnTo>
                  <a:pt x="288431" y="90425"/>
                </a:lnTo>
                <a:lnTo>
                  <a:pt x="2904320" y="3220465"/>
                </a:lnTo>
                <a:lnTo>
                  <a:pt x="2904320" y="4167469"/>
                </a:lnTo>
                <a:lnTo>
                  <a:pt x="2694589" y="4167469"/>
                </a:lnTo>
                <a:lnTo>
                  <a:pt x="3846" y="4759"/>
                </a:lnTo>
                <a:close/>
              </a:path>
            </a:pathLst>
          </a:custGeom>
          <a:solidFill>
            <a:schemeClr val="accent1">
              <a:lumMod val="75000"/>
            </a:schemeClr>
          </a:solidFill>
          <a:ln>
            <a:noFill/>
          </a:ln>
        </p:spPr>
      </p:sp>
      <p:sp>
        <p:nvSpPr>
          <p:cNvPr id="22" name="Freeform 15">
            <a:extLst>
              <a:ext uri="{FF2B5EF4-FFF2-40B4-BE49-F238E27FC236}">
                <a16:creationId xmlns:a16="http://schemas.microsoft.com/office/drawing/2014/main" id="{22A94CDB-5D63-4C75-9CB6-6C18CDF37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1071"/>
            <a:ext cx="2894568" cy="427693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sp>
        <p:nvSpPr>
          <p:cNvPr id="3" name="Content Placeholder 2">
            <a:extLst>
              <a:ext uri="{FF2B5EF4-FFF2-40B4-BE49-F238E27FC236}">
                <a16:creationId xmlns:a16="http://schemas.microsoft.com/office/drawing/2014/main" id="{B5BAF9C7-991E-46DA-8252-788030FF50F7}"/>
              </a:ext>
            </a:extLst>
          </p:cNvPr>
          <p:cNvSpPr>
            <a:spLocks noGrp="1"/>
          </p:cNvSpPr>
          <p:nvPr>
            <p:ph idx="1"/>
          </p:nvPr>
        </p:nvSpPr>
        <p:spPr>
          <a:xfrm>
            <a:off x="3854451" y="1814513"/>
            <a:ext cx="7648572" cy="4729162"/>
          </a:xfrm>
        </p:spPr>
        <p:txBody>
          <a:bodyPr anchor="t">
            <a:normAutofit/>
          </a:bodyPr>
          <a:lstStyle/>
          <a:p>
            <a:pPr>
              <a:lnSpc>
                <a:spcPct val="90000"/>
              </a:lnSpc>
            </a:pPr>
            <a:r>
              <a:rPr lang="en-US" b="1" i="1" dirty="0"/>
              <a:t>CAUTION:</a:t>
            </a:r>
            <a:r>
              <a:rPr lang="en-US" b="1" dirty="0"/>
              <a:t> </a:t>
            </a:r>
            <a:r>
              <a:rPr lang="en-US" dirty="0"/>
              <a:t> </a:t>
            </a:r>
            <a:r>
              <a:rPr lang="en-US" b="1" dirty="0"/>
              <a:t>Emails</a:t>
            </a:r>
            <a:r>
              <a:rPr lang="en-US" dirty="0"/>
              <a:t> between </a:t>
            </a:r>
            <a:r>
              <a:rPr lang="en-US" b="1" dirty="0"/>
              <a:t>two Board members</a:t>
            </a:r>
            <a:r>
              <a:rPr lang="en-US" dirty="0"/>
              <a:t> or</a:t>
            </a:r>
            <a:r>
              <a:rPr lang="en-US" b="1" dirty="0"/>
              <a:t> telephone conversations</a:t>
            </a:r>
            <a:r>
              <a:rPr lang="en-US" dirty="0"/>
              <a:t> between </a:t>
            </a:r>
            <a:r>
              <a:rPr lang="en-US" b="1" dirty="0"/>
              <a:t>two Board members</a:t>
            </a:r>
            <a:r>
              <a:rPr lang="en-US" dirty="0"/>
              <a:t> about board matters constitute meetings, and if so, can be subject to the requirement of open access.</a:t>
            </a:r>
          </a:p>
          <a:p>
            <a:pPr>
              <a:lnSpc>
                <a:spcPct val="90000"/>
              </a:lnSpc>
            </a:pPr>
            <a:endParaRPr lang="en-US" sz="1000" dirty="0"/>
          </a:p>
          <a:p>
            <a:pPr>
              <a:lnSpc>
                <a:spcPct val="90000"/>
              </a:lnSpc>
            </a:pPr>
            <a:r>
              <a:rPr lang="en-US" b="1" i="1" dirty="0"/>
              <a:t>CAUTION</a:t>
            </a:r>
            <a:r>
              <a:rPr lang="en-US" b="1" dirty="0"/>
              <a:t>:  </a:t>
            </a:r>
            <a:r>
              <a:rPr lang="en-US" dirty="0"/>
              <a:t>A meeting is not limited to just regularly scheduled meetings of the Board.</a:t>
            </a:r>
          </a:p>
          <a:p>
            <a:pPr>
              <a:lnSpc>
                <a:spcPct val="90000"/>
              </a:lnSpc>
            </a:pPr>
            <a:endParaRPr lang="en-US" sz="1000" dirty="0"/>
          </a:p>
          <a:p>
            <a:pPr>
              <a:lnSpc>
                <a:spcPct val="90000"/>
              </a:lnSpc>
            </a:pPr>
            <a:r>
              <a:rPr lang="en-US" b="1" i="1" dirty="0"/>
              <a:t>EXCEPTION:  </a:t>
            </a:r>
            <a:r>
              <a:rPr lang="en-US" b="1" dirty="0"/>
              <a:t>Social gathering or chance meeting</a:t>
            </a:r>
            <a:r>
              <a:rPr lang="en-US" dirty="0"/>
              <a:t> in which </a:t>
            </a:r>
            <a:r>
              <a:rPr lang="en-US" b="1" dirty="0"/>
              <a:t>board matters are not discussed</a:t>
            </a:r>
            <a:r>
              <a:rPr lang="en-US" dirty="0"/>
              <a:t> is not considered a meeting. </a:t>
            </a:r>
            <a:r>
              <a:rPr lang="en-US" i="1" dirty="0">
                <a:solidFill>
                  <a:schemeClr val="accent2">
                    <a:lumMod val="75000"/>
                  </a:schemeClr>
                </a:solidFill>
              </a:rPr>
              <a:t>See </a:t>
            </a:r>
            <a:r>
              <a:rPr lang="en-US" dirty="0">
                <a:solidFill>
                  <a:schemeClr val="accent2">
                    <a:lumMod val="75000"/>
                  </a:schemeClr>
                </a:solidFill>
              </a:rPr>
              <a:t>C.R.S. § 24-6-402(2)(e). </a:t>
            </a:r>
          </a:p>
        </p:txBody>
      </p:sp>
      <p:pic>
        <p:nvPicPr>
          <p:cNvPr id="5" name="Picture 4" descr="Icon&#10;&#10;Description automatically generated">
            <a:extLst>
              <a:ext uri="{FF2B5EF4-FFF2-40B4-BE49-F238E27FC236}">
                <a16:creationId xmlns:a16="http://schemas.microsoft.com/office/drawing/2014/main" id="{F421455C-C3FA-4771-9FCB-2576B2CB9ABC}"/>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257433" y="857955"/>
            <a:ext cx="1778559" cy="1923003"/>
          </a:xfrm>
          <a:prstGeom prst="rect">
            <a:avLst/>
          </a:prstGeom>
        </p:spPr>
      </p:pic>
    </p:spTree>
    <p:extLst>
      <p:ext uri="{BB962C8B-B14F-4D97-AF65-F5344CB8AC3E}">
        <p14:creationId xmlns:p14="http://schemas.microsoft.com/office/powerpoint/2010/main" val="3221284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5624E-BDB9-44BB-8A34-EC9790FC9CCB}"/>
              </a:ext>
            </a:extLst>
          </p:cNvPr>
          <p:cNvSpPr>
            <a:spLocks noGrp="1"/>
          </p:cNvSpPr>
          <p:nvPr>
            <p:ph type="title"/>
          </p:nvPr>
        </p:nvSpPr>
        <p:spPr>
          <a:xfrm>
            <a:off x="1484312" y="408373"/>
            <a:ext cx="10018713" cy="763770"/>
          </a:xfrm>
        </p:spPr>
        <p:txBody>
          <a:bodyPr/>
          <a:lstStyle/>
          <a:p>
            <a:r>
              <a:rPr lang="en-US" b="1" dirty="0"/>
              <a:t>Executive Sessions</a:t>
            </a:r>
          </a:p>
        </p:txBody>
      </p:sp>
      <p:sp>
        <p:nvSpPr>
          <p:cNvPr id="3" name="Content Placeholder 2">
            <a:extLst>
              <a:ext uri="{FF2B5EF4-FFF2-40B4-BE49-F238E27FC236}">
                <a16:creationId xmlns:a16="http://schemas.microsoft.com/office/drawing/2014/main" id="{55A172C7-8483-446C-A533-E08A9738298C}"/>
              </a:ext>
            </a:extLst>
          </p:cNvPr>
          <p:cNvSpPr>
            <a:spLocks noGrp="1"/>
          </p:cNvSpPr>
          <p:nvPr>
            <p:ph sz="half" idx="1"/>
          </p:nvPr>
        </p:nvSpPr>
        <p:spPr>
          <a:xfrm>
            <a:off x="1484312" y="2050743"/>
            <a:ext cx="4895055" cy="4682566"/>
          </a:xfrm>
        </p:spPr>
        <p:txBody>
          <a:bodyPr anchor="t">
            <a:noAutofit/>
          </a:bodyPr>
          <a:lstStyle/>
          <a:p>
            <a:r>
              <a:rPr lang="en-US" sz="2000" b="1" dirty="0"/>
              <a:t>Available only for limited subject matters</a:t>
            </a:r>
          </a:p>
          <a:p>
            <a:pPr lvl="1"/>
            <a:r>
              <a:rPr lang="en-US" sz="1800" dirty="0"/>
              <a:t>Conferences with board attorney to discuss pending or imminent court actions involving the Board.</a:t>
            </a:r>
          </a:p>
          <a:p>
            <a:pPr lvl="1"/>
            <a:r>
              <a:rPr lang="en-US" sz="1800" dirty="0"/>
              <a:t>Conferences to receive legal advice on a legal or procedural question.  </a:t>
            </a:r>
          </a:p>
          <a:p>
            <a:pPr lvl="1"/>
            <a:r>
              <a:rPr lang="en-US" sz="1800" dirty="0"/>
              <a:t>Matters that are required to be kept confidential under federal or state law.</a:t>
            </a:r>
          </a:p>
          <a:p>
            <a:r>
              <a:rPr lang="en-US" sz="2000" b="1" dirty="0"/>
              <a:t>No formal action allowed</a:t>
            </a:r>
          </a:p>
          <a:p>
            <a:pPr lvl="1"/>
            <a:r>
              <a:rPr lang="en-US" sz="1800" dirty="0"/>
              <a:t>A final vote or decision must be conducted in open session.</a:t>
            </a:r>
          </a:p>
        </p:txBody>
      </p:sp>
      <p:sp>
        <p:nvSpPr>
          <p:cNvPr id="4" name="Content Placeholder 3">
            <a:extLst>
              <a:ext uri="{FF2B5EF4-FFF2-40B4-BE49-F238E27FC236}">
                <a16:creationId xmlns:a16="http://schemas.microsoft.com/office/drawing/2014/main" id="{4A38B293-6454-4F67-872E-6922AE8A87E0}"/>
              </a:ext>
            </a:extLst>
          </p:cNvPr>
          <p:cNvSpPr>
            <a:spLocks noGrp="1"/>
          </p:cNvSpPr>
          <p:nvPr>
            <p:ph sz="half" idx="2"/>
          </p:nvPr>
        </p:nvSpPr>
        <p:spPr>
          <a:xfrm>
            <a:off x="6607967" y="2050743"/>
            <a:ext cx="4895056" cy="4560122"/>
          </a:xfrm>
        </p:spPr>
        <p:txBody>
          <a:bodyPr anchor="t">
            <a:normAutofit lnSpcReduction="10000"/>
          </a:bodyPr>
          <a:lstStyle/>
          <a:p>
            <a:r>
              <a:rPr lang="en-US" sz="2000" b="1" dirty="0"/>
              <a:t>Two-thirds vote of entire body required</a:t>
            </a:r>
          </a:p>
          <a:p>
            <a:r>
              <a:rPr lang="en-US" sz="2000" b="1" dirty="0"/>
              <a:t>Must record session</a:t>
            </a:r>
          </a:p>
          <a:p>
            <a:pPr lvl="1"/>
            <a:r>
              <a:rPr lang="en-US" sz="1800" dirty="0"/>
              <a:t>Recording must be retained by the Board for at least 90 days after the date of the executive session. </a:t>
            </a:r>
          </a:p>
          <a:p>
            <a:r>
              <a:rPr lang="en-US" sz="2000" b="1" dirty="0"/>
              <a:t>Must announce basis and topic for session in </a:t>
            </a:r>
            <a:r>
              <a:rPr lang="en-US" sz="2000" b="1" i="1" dirty="0"/>
              <a:t>as much detail as possible </a:t>
            </a:r>
            <a:r>
              <a:rPr lang="en-US" sz="2000" b="1" dirty="0"/>
              <a:t>without compromising the purpose of the session</a:t>
            </a:r>
          </a:p>
          <a:p>
            <a:r>
              <a:rPr lang="en-US" sz="2000" b="1" dirty="0"/>
              <a:t>May not deviate from the announced topic</a:t>
            </a:r>
          </a:p>
          <a:p>
            <a:pPr lvl="1"/>
            <a:r>
              <a:rPr lang="en-US" sz="1800" dirty="0"/>
              <a:t>If more than one topic is going to be discussed, identify the order in which each topic will be discussed.</a:t>
            </a:r>
          </a:p>
        </p:txBody>
      </p:sp>
      <p:sp>
        <p:nvSpPr>
          <p:cNvPr id="7" name="Text Placeholder 4">
            <a:extLst>
              <a:ext uri="{FF2B5EF4-FFF2-40B4-BE49-F238E27FC236}">
                <a16:creationId xmlns:a16="http://schemas.microsoft.com/office/drawing/2014/main" id="{E0F91CC3-735C-4A8F-BB90-8C6AD5730854}"/>
              </a:ext>
            </a:extLst>
          </p:cNvPr>
          <p:cNvSpPr>
            <a:spLocks noGrp="1"/>
          </p:cNvSpPr>
          <p:nvPr/>
        </p:nvSpPr>
        <p:spPr>
          <a:xfrm>
            <a:off x="1955958" y="1385129"/>
            <a:ext cx="3529012" cy="452628"/>
          </a:xfrm>
          <a:prstGeom prst="roundRect">
            <a:avLst>
              <a:gd name="adj" fmla="val 16667"/>
            </a:avLst>
          </a:prstGeom>
          <a:solidFill>
            <a:schemeClr val="accent3"/>
          </a:solidFill>
          <a:ln>
            <a:solidFill>
              <a:srgbClr val="C00000"/>
            </a:solidFill>
          </a:ln>
        </p:spPr>
        <p:txBody>
          <a:bodyPr vert="horz" rtlCol="0" anchor="ctr">
            <a:noAutofit/>
          </a:bodyPr>
          <a:lstStyle>
            <a:lvl1pPr marL="0" indent="0" algn="l" rtl="0" eaLnBrk="1" latinLnBrk="0" hangingPunct="1">
              <a:spcBef>
                <a:spcPts val="600"/>
              </a:spcBef>
              <a:buClr>
                <a:schemeClr val="accent1"/>
              </a:buClr>
              <a:buSzPct val="70000"/>
              <a:buFontTx/>
              <a:buNone/>
              <a:defRPr kumimoji="0" sz="2000" b="1" kern="1200">
                <a:solidFill>
                  <a:srgbClr val="FFFFFF"/>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ctr"/>
            <a:r>
              <a:rPr lang="en-US" dirty="0"/>
              <a:t>Substantive Constraints</a:t>
            </a:r>
            <a:endParaRPr lang="en-US" sz="1800" dirty="0"/>
          </a:p>
        </p:txBody>
      </p:sp>
      <p:sp>
        <p:nvSpPr>
          <p:cNvPr id="8" name="Text Placeholder 4">
            <a:extLst>
              <a:ext uri="{FF2B5EF4-FFF2-40B4-BE49-F238E27FC236}">
                <a16:creationId xmlns:a16="http://schemas.microsoft.com/office/drawing/2014/main" id="{D1E0120B-0D90-4BA2-BC17-A5EAC3A1E87A}"/>
              </a:ext>
            </a:extLst>
          </p:cNvPr>
          <p:cNvSpPr>
            <a:spLocks noGrp="1"/>
          </p:cNvSpPr>
          <p:nvPr/>
        </p:nvSpPr>
        <p:spPr>
          <a:xfrm>
            <a:off x="6940770" y="1385129"/>
            <a:ext cx="3529012" cy="452628"/>
          </a:xfrm>
          <a:prstGeom prst="roundRect">
            <a:avLst>
              <a:gd name="adj" fmla="val 16667"/>
            </a:avLst>
          </a:prstGeom>
          <a:solidFill>
            <a:schemeClr val="accent3"/>
          </a:solidFill>
          <a:ln>
            <a:solidFill>
              <a:srgbClr val="C00000"/>
            </a:solidFill>
          </a:ln>
        </p:spPr>
        <p:txBody>
          <a:bodyPr vert="horz" rtlCol="0" anchor="ctr">
            <a:noAutofit/>
          </a:bodyPr>
          <a:lstStyle>
            <a:lvl1pPr marL="0" indent="0" algn="l" rtl="0" eaLnBrk="1" latinLnBrk="0" hangingPunct="1">
              <a:spcBef>
                <a:spcPts val="600"/>
              </a:spcBef>
              <a:buClr>
                <a:schemeClr val="accent1"/>
              </a:buClr>
              <a:buSzPct val="70000"/>
              <a:buFontTx/>
              <a:buNone/>
              <a:defRPr kumimoji="0" sz="2000" b="1" kern="1200">
                <a:solidFill>
                  <a:srgbClr val="FFFFFF"/>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ctr"/>
            <a:r>
              <a:rPr lang="en-US" dirty="0"/>
              <a:t>Procedural Constraints</a:t>
            </a:r>
            <a:endParaRPr lang="en-US" sz="1800" dirty="0"/>
          </a:p>
        </p:txBody>
      </p:sp>
    </p:spTree>
    <p:extLst>
      <p:ext uri="{BB962C8B-B14F-4D97-AF65-F5344CB8AC3E}">
        <p14:creationId xmlns:p14="http://schemas.microsoft.com/office/powerpoint/2010/main" val="2273949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71152-0418-480A-BFC9-6804D5DF1E74}"/>
              </a:ext>
            </a:extLst>
          </p:cNvPr>
          <p:cNvSpPr>
            <a:spLocks noGrp="1"/>
          </p:cNvSpPr>
          <p:nvPr>
            <p:ph type="title"/>
          </p:nvPr>
        </p:nvSpPr>
        <p:spPr>
          <a:xfrm>
            <a:off x="3854451" y="685800"/>
            <a:ext cx="7648573" cy="1128713"/>
          </a:xfrm>
        </p:spPr>
        <p:txBody>
          <a:bodyPr>
            <a:normAutofit/>
          </a:bodyPr>
          <a:lstStyle/>
          <a:p>
            <a:r>
              <a:rPr lang="en-US" b="1" dirty="0"/>
              <a:t>OML Best Practices</a:t>
            </a:r>
            <a:endParaRPr lang="en-US" dirty="0"/>
          </a:p>
        </p:txBody>
      </p:sp>
      <p:sp>
        <p:nvSpPr>
          <p:cNvPr id="3" name="Content Placeholder 2">
            <a:extLst>
              <a:ext uri="{FF2B5EF4-FFF2-40B4-BE49-F238E27FC236}">
                <a16:creationId xmlns:a16="http://schemas.microsoft.com/office/drawing/2014/main" id="{B5BAF9C7-991E-46DA-8252-788030FF50F7}"/>
              </a:ext>
            </a:extLst>
          </p:cNvPr>
          <p:cNvSpPr>
            <a:spLocks noGrp="1"/>
          </p:cNvSpPr>
          <p:nvPr>
            <p:ph idx="1"/>
          </p:nvPr>
        </p:nvSpPr>
        <p:spPr>
          <a:xfrm>
            <a:off x="3854451" y="1814513"/>
            <a:ext cx="7648572" cy="4764707"/>
          </a:xfrm>
        </p:spPr>
        <p:txBody>
          <a:bodyPr anchor="t">
            <a:normAutofit/>
          </a:bodyPr>
          <a:lstStyle/>
          <a:p>
            <a:pPr>
              <a:lnSpc>
                <a:spcPct val="90000"/>
              </a:lnSpc>
            </a:pPr>
            <a:r>
              <a:rPr lang="en-US" sz="2800" dirty="0"/>
              <a:t>Refrain from emailing other board members. Emails to board should be sent by staff.</a:t>
            </a:r>
          </a:p>
          <a:p>
            <a:pPr>
              <a:lnSpc>
                <a:spcPct val="90000"/>
              </a:lnSpc>
            </a:pPr>
            <a:r>
              <a:rPr lang="en-US" sz="2800" dirty="0"/>
              <a:t>Staff should “BCC” board members in group emails to reduce the chance of a “Reply All” discussion.</a:t>
            </a:r>
          </a:p>
          <a:p>
            <a:pPr>
              <a:lnSpc>
                <a:spcPct val="90000"/>
              </a:lnSpc>
            </a:pPr>
            <a:r>
              <a:rPr lang="en-US" sz="2800" dirty="0"/>
              <a:t>Any discussion over email about a board meeting or board matters should be with staff.</a:t>
            </a:r>
          </a:p>
          <a:p>
            <a:pPr>
              <a:lnSpc>
                <a:spcPct val="90000"/>
              </a:lnSpc>
            </a:pPr>
            <a:r>
              <a:rPr lang="en-US" sz="2800" dirty="0"/>
              <a:t>Work closely with board counsel to prepare motions to enter executive session to ensure the requirements of OML are met.</a:t>
            </a:r>
          </a:p>
          <a:p>
            <a:pPr>
              <a:lnSpc>
                <a:spcPct val="90000"/>
              </a:lnSpc>
            </a:pPr>
            <a:endParaRPr lang="en-US" dirty="0"/>
          </a:p>
          <a:p>
            <a:pPr>
              <a:lnSpc>
                <a:spcPct val="90000"/>
              </a:lnSpc>
            </a:pPr>
            <a:endParaRPr lang="en-US" dirty="0"/>
          </a:p>
        </p:txBody>
      </p:sp>
      <p:pic>
        <p:nvPicPr>
          <p:cNvPr id="5" name="Picture 4" descr="Icon&#10;&#10;Description automatically generated">
            <a:extLst>
              <a:ext uri="{FF2B5EF4-FFF2-40B4-BE49-F238E27FC236}">
                <a16:creationId xmlns:a16="http://schemas.microsoft.com/office/drawing/2014/main" id="{F421455C-C3FA-4771-9FCB-2576B2CB9AB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257433" y="857955"/>
            <a:ext cx="1778559" cy="1923003"/>
          </a:xfrm>
          <a:prstGeom prst="rect">
            <a:avLst/>
          </a:prstGeom>
        </p:spPr>
      </p:pic>
    </p:spTree>
    <p:extLst>
      <p:ext uri="{BB962C8B-B14F-4D97-AF65-F5344CB8AC3E}">
        <p14:creationId xmlns:p14="http://schemas.microsoft.com/office/powerpoint/2010/main" val="3161352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50" name="Group 31">
            <a:extLst>
              <a:ext uri="{FF2B5EF4-FFF2-40B4-BE49-F238E27FC236}">
                <a16:creationId xmlns:a16="http://schemas.microsoft.com/office/drawing/2014/main" id="{15FF890B-3CE7-403A-AECE-2DE04FC7AF8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33" name="Freeform 6">
              <a:extLst>
                <a:ext uri="{FF2B5EF4-FFF2-40B4-BE49-F238E27FC236}">
                  <a16:creationId xmlns:a16="http://schemas.microsoft.com/office/drawing/2014/main" id="{99A4E160-6CFD-4514-9E20-CA6692CCD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34" name="Freeform 7">
              <a:extLst>
                <a:ext uri="{FF2B5EF4-FFF2-40B4-BE49-F238E27FC236}">
                  <a16:creationId xmlns:a16="http://schemas.microsoft.com/office/drawing/2014/main" id="{3DCD16F5-8D15-45FD-BA62-ADAC08183A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35" name="Freeform 8">
              <a:extLst>
                <a:ext uri="{FF2B5EF4-FFF2-40B4-BE49-F238E27FC236}">
                  <a16:creationId xmlns:a16="http://schemas.microsoft.com/office/drawing/2014/main" id="{E7CFAF28-6FDA-4C2C-BE51-123D1115F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36" name="Freeform 9">
              <a:extLst>
                <a:ext uri="{FF2B5EF4-FFF2-40B4-BE49-F238E27FC236}">
                  <a16:creationId xmlns:a16="http://schemas.microsoft.com/office/drawing/2014/main" id="{1FD12703-0627-4991-B2A4-F96519F908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37" name="Freeform 10">
              <a:extLst>
                <a:ext uri="{FF2B5EF4-FFF2-40B4-BE49-F238E27FC236}">
                  <a16:creationId xmlns:a16="http://schemas.microsoft.com/office/drawing/2014/main" id="{A5758E0B-DF61-40A8-B765-BC6841906A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38" name="Freeform 11">
              <a:extLst>
                <a:ext uri="{FF2B5EF4-FFF2-40B4-BE49-F238E27FC236}">
                  <a16:creationId xmlns:a16="http://schemas.microsoft.com/office/drawing/2014/main" id="{3E063A1F-9566-4436-B4E3-2890FBBC2C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grpSp>
        <p:nvGrpSpPr>
          <p:cNvPr id="51" name="Group 39">
            <a:extLst>
              <a:ext uri="{FF2B5EF4-FFF2-40B4-BE49-F238E27FC236}">
                <a16:creationId xmlns:a16="http://schemas.microsoft.com/office/drawing/2014/main" id="{DF8D5C46-63E5-40C5-A208-4B2189FA103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41" name="Freeform 6">
              <a:extLst>
                <a:ext uri="{FF2B5EF4-FFF2-40B4-BE49-F238E27FC236}">
                  <a16:creationId xmlns:a16="http://schemas.microsoft.com/office/drawing/2014/main" id="{4A42B4ED-376E-46C3-8BB2-EAFC660D11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42" name="Freeform 7">
              <a:extLst>
                <a:ext uri="{FF2B5EF4-FFF2-40B4-BE49-F238E27FC236}">
                  <a16:creationId xmlns:a16="http://schemas.microsoft.com/office/drawing/2014/main" id="{94E0795D-42C3-4DFD-AEB0-286A1CF14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43" name="Freeform 8">
              <a:extLst>
                <a:ext uri="{FF2B5EF4-FFF2-40B4-BE49-F238E27FC236}">
                  <a16:creationId xmlns:a16="http://schemas.microsoft.com/office/drawing/2014/main" id="{A2ACED1B-99D0-4C14-B63B-963889DCD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44" name="Freeform 9">
              <a:extLst>
                <a:ext uri="{FF2B5EF4-FFF2-40B4-BE49-F238E27FC236}">
                  <a16:creationId xmlns:a16="http://schemas.microsoft.com/office/drawing/2014/main" id="{5C5D324F-33A3-4C66-BFE5-1742CA4E59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45" name="Freeform 10">
              <a:extLst>
                <a:ext uri="{FF2B5EF4-FFF2-40B4-BE49-F238E27FC236}">
                  <a16:creationId xmlns:a16="http://schemas.microsoft.com/office/drawing/2014/main" id="{EC572FC8-A465-4BA3-BA4D-2EC538C042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46" name="Freeform 11">
              <a:extLst>
                <a:ext uri="{FF2B5EF4-FFF2-40B4-BE49-F238E27FC236}">
                  <a16:creationId xmlns:a16="http://schemas.microsoft.com/office/drawing/2014/main" id="{66CC2B15-8E3B-4CFF-99E4-5B4E4D8CF9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D0B49518-7F92-43BD-936D-FBEB30BFB791}"/>
              </a:ext>
            </a:extLst>
          </p:cNvPr>
          <p:cNvSpPr>
            <a:spLocks noGrp="1"/>
          </p:cNvSpPr>
          <p:nvPr>
            <p:ph type="title"/>
          </p:nvPr>
        </p:nvSpPr>
        <p:spPr>
          <a:xfrm>
            <a:off x="1484312" y="685800"/>
            <a:ext cx="4278928" cy="1752599"/>
          </a:xfrm>
        </p:spPr>
        <p:txBody>
          <a:bodyPr vert="horz" lIns="91440" tIns="45720" rIns="91440" bIns="45720" rtlCol="0" anchor="ctr">
            <a:normAutofit/>
          </a:bodyPr>
          <a:lstStyle/>
          <a:p>
            <a:r>
              <a:rPr lang="en-US" sz="4000" b="1"/>
              <a:t>Consequences of OML violation</a:t>
            </a:r>
          </a:p>
        </p:txBody>
      </p:sp>
      <p:sp>
        <p:nvSpPr>
          <p:cNvPr id="3" name="Text Placeholder 2">
            <a:extLst>
              <a:ext uri="{FF2B5EF4-FFF2-40B4-BE49-F238E27FC236}">
                <a16:creationId xmlns:a16="http://schemas.microsoft.com/office/drawing/2014/main" id="{826399F8-77ED-4F5A-9CDA-3698558B7BE3}"/>
              </a:ext>
            </a:extLst>
          </p:cNvPr>
          <p:cNvSpPr>
            <a:spLocks noGrp="1"/>
          </p:cNvSpPr>
          <p:nvPr>
            <p:ph type="body" idx="1"/>
          </p:nvPr>
        </p:nvSpPr>
        <p:spPr>
          <a:xfrm>
            <a:off x="1484310" y="2261286"/>
            <a:ext cx="4278929" cy="3753751"/>
          </a:xfrm>
        </p:spPr>
        <p:txBody>
          <a:bodyPr vert="horz" lIns="91440" tIns="45720" rIns="91440" bIns="45720" rtlCol="0" anchor="ctr">
            <a:normAutofit/>
          </a:bodyPr>
          <a:lstStyle/>
          <a:p>
            <a:pPr marL="342900" indent="-342900" algn="l">
              <a:buFont typeface="Arial"/>
              <a:buChar char="•"/>
            </a:pPr>
            <a:r>
              <a:rPr lang="en-US" sz="2800" dirty="0"/>
              <a:t>Invalidation</a:t>
            </a:r>
          </a:p>
          <a:p>
            <a:pPr marL="342900" indent="-342900" algn="l">
              <a:buFont typeface="Arial"/>
              <a:buChar char="•"/>
            </a:pPr>
            <a:r>
              <a:rPr lang="en-US" sz="2800" dirty="0"/>
              <a:t>Willful Misconduct</a:t>
            </a:r>
          </a:p>
          <a:p>
            <a:pPr marL="342900" indent="-342900" algn="l">
              <a:buFont typeface="Arial"/>
              <a:buChar char="•"/>
            </a:pPr>
            <a:r>
              <a:rPr lang="en-US" sz="2800" dirty="0"/>
              <a:t>Negative Publicity</a:t>
            </a:r>
          </a:p>
          <a:p>
            <a:pPr marL="342900" indent="-342900" algn="l">
              <a:buFont typeface="Arial"/>
              <a:buChar char="•"/>
            </a:pPr>
            <a:r>
              <a:rPr lang="en-US" sz="2800" dirty="0"/>
              <a:t>Litigation/Attorney Fees</a:t>
            </a:r>
          </a:p>
          <a:p>
            <a:pPr marL="342900" indent="-342900" algn="l">
              <a:buFont typeface="Arial"/>
              <a:buChar char="•"/>
            </a:pPr>
            <a:r>
              <a:rPr lang="en-US" sz="2800" dirty="0"/>
              <a:t>Release of Confidential Information</a:t>
            </a:r>
          </a:p>
        </p:txBody>
      </p:sp>
      <p:sp>
        <p:nvSpPr>
          <p:cNvPr id="52" name="Rounded Rectangle 16">
            <a:extLst>
              <a:ext uri="{FF2B5EF4-FFF2-40B4-BE49-F238E27FC236}">
                <a16:creationId xmlns:a16="http://schemas.microsoft.com/office/drawing/2014/main" id="{63A60C88-7443-4827-9241-5019758CB4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648931"/>
            <a:ext cx="5407023"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outdoor, tree, nature, wave&#10;&#10;Description automatically generated">
            <a:extLst>
              <a:ext uri="{FF2B5EF4-FFF2-40B4-BE49-F238E27FC236}">
                <a16:creationId xmlns:a16="http://schemas.microsoft.com/office/drawing/2014/main" id="{4F713981-87F7-47A0-9E82-E3D4A5E63E3D}"/>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l="8773" r="1" b="1"/>
          <a:stretch/>
        </p:blipFill>
        <p:spPr>
          <a:xfrm>
            <a:off x="6434407" y="1555991"/>
            <a:ext cx="4744154" cy="3458256"/>
          </a:xfrm>
          <a:prstGeom prst="rect">
            <a:avLst/>
          </a:prstGeom>
        </p:spPr>
      </p:pic>
    </p:spTree>
    <p:extLst>
      <p:ext uri="{BB962C8B-B14F-4D97-AF65-F5344CB8AC3E}">
        <p14:creationId xmlns:p14="http://schemas.microsoft.com/office/powerpoint/2010/main" val="3601019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6C686317-9C96-4A02-88CE-7319FF590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C06EDF-7C10-4836-AA6C-BFA021095A1C}"/>
              </a:ext>
            </a:extLst>
          </p:cNvPr>
          <p:cNvSpPr>
            <a:spLocks noGrp="1"/>
          </p:cNvSpPr>
          <p:nvPr>
            <p:ph type="ctrTitle"/>
          </p:nvPr>
        </p:nvSpPr>
        <p:spPr>
          <a:xfrm>
            <a:off x="6580632" y="648931"/>
            <a:ext cx="4922391" cy="1493905"/>
          </a:xfrm>
        </p:spPr>
        <p:txBody>
          <a:bodyPr>
            <a:normAutofit/>
          </a:bodyPr>
          <a:lstStyle/>
          <a:p>
            <a:pPr algn="ctr"/>
            <a:r>
              <a:rPr lang="en-US" sz="4000" b="1" dirty="0"/>
              <a:t>Colorado’s Open Records Act (CORA)</a:t>
            </a:r>
          </a:p>
        </p:txBody>
      </p:sp>
      <p:sp>
        <p:nvSpPr>
          <p:cNvPr id="3" name="Subtitle 2">
            <a:extLst>
              <a:ext uri="{FF2B5EF4-FFF2-40B4-BE49-F238E27FC236}">
                <a16:creationId xmlns:a16="http://schemas.microsoft.com/office/drawing/2014/main" id="{0C6EC678-58C2-48AE-BD0E-A9B39F146485}"/>
              </a:ext>
            </a:extLst>
          </p:cNvPr>
          <p:cNvSpPr>
            <a:spLocks noGrp="1"/>
          </p:cNvSpPr>
          <p:nvPr>
            <p:ph type="subTitle" idx="1"/>
          </p:nvPr>
        </p:nvSpPr>
        <p:spPr>
          <a:xfrm>
            <a:off x="6580632" y="2578101"/>
            <a:ext cx="4922391" cy="3305176"/>
          </a:xfrm>
        </p:spPr>
        <p:txBody>
          <a:bodyPr>
            <a:normAutofit lnSpcReduction="10000"/>
          </a:bodyPr>
          <a:lstStyle/>
          <a:p>
            <a:pPr algn="l">
              <a:lnSpc>
                <a:spcPct val="90000"/>
              </a:lnSpc>
            </a:pPr>
            <a:r>
              <a:rPr lang="en-US" sz="3200" dirty="0"/>
              <a:t>CORA “[a]</a:t>
            </a:r>
            <a:r>
              <a:rPr lang="en-US" sz="3200" dirty="0" err="1"/>
              <a:t>ssure</a:t>
            </a:r>
            <a:r>
              <a:rPr lang="en-US" sz="3200" dirty="0"/>
              <a:t>[s] that the workings of government are not unduly shielded from the public eye.” </a:t>
            </a:r>
          </a:p>
          <a:p>
            <a:pPr marL="742950" lvl="1" indent="-285750" algn="l">
              <a:lnSpc>
                <a:spcPct val="90000"/>
              </a:lnSpc>
              <a:buFont typeface="Arial" panose="020B0604020202020204" pitchFamily="34" charset="0"/>
              <a:buChar char="•"/>
            </a:pPr>
            <a:r>
              <a:rPr lang="en-US" sz="3200" dirty="0">
                <a:solidFill>
                  <a:schemeClr val="tx1"/>
                </a:solidFill>
              </a:rPr>
              <a:t>Presumption is that public records are open to the public.</a:t>
            </a:r>
          </a:p>
        </p:txBody>
      </p:sp>
      <p:grpSp>
        <p:nvGrpSpPr>
          <p:cNvPr id="31" name="Group 30">
            <a:extLst>
              <a:ext uri="{FF2B5EF4-FFF2-40B4-BE49-F238E27FC236}">
                <a16:creationId xmlns:a16="http://schemas.microsoft.com/office/drawing/2014/main" id="{E0E25B5C-98A3-47D8-A4D7-10C2E17589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86714" y="-4763"/>
            <a:ext cx="5014912" cy="6862763"/>
            <a:chOff x="2928938" y="-4763"/>
            <a:chExt cx="5014912" cy="6862763"/>
          </a:xfrm>
        </p:grpSpPr>
        <p:sp>
          <p:nvSpPr>
            <p:cNvPr id="32" name="Freeform 6">
              <a:extLst>
                <a:ext uri="{FF2B5EF4-FFF2-40B4-BE49-F238E27FC236}">
                  <a16:creationId xmlns:a16="http://schemas.microsoft.com/office/drawing/2014/main" id="{FECB3374-15F5-40C2-95B4-0FCF10849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33" name="Freeform 7">
              <a:extLst>
                <a:ext uri="{FF2B5EF4-FFF2-40B4-BE49-F238E27FC236}">
                  <a16:creationId xmlns:a16="http://schemas.microsoft.com/office/drawing/2014/main" id="{E762314F-F556-4403-BAA1-AF8A3BED3E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34" name="Freeform 25">
              <a:extLst>
                <a:ext uri="{FF2B5EF4-FFF2-40B4-BE49-F238E27FC236}">
                  <a16:creationId xmlns:a16="http://schemas.microsoft.com/office/drawing/2014/main" id="{02EDEF56-2F86-4867-986A-5AFB8EC078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35" name="Freeform 26">
              <a:extLst>
                <a:ext uri="{FF2B5EF4-FFF2-40B4-BE49-F238E27FC236}">
                  <a16:creationId xmlns:a16="http://schemas.microsoft.com/office/drawing/2014/main" id="{51BE63E6-C24A-43FA-93F5-475F550AB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36" name="Freeform 27">
              <a:extLst>
                <a:ext uri="{FF2B5EF4-FFF2-40B4-BE49-F238E27FC236}">
                  <a16:creationId xmlns:a16="http://schemas.microsoft.com/office/drawing/2014/main" id="{9639DAAA-46FE-401C-BB78-B7A9AF33C0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37" name="Freeform 28">
              <a:extLst>
                <a:ext uri="{FF2B5EF4-FFF2-40B4-BE49-F238E27FC236}">
                  <a16:creationId xmlns:a16="http://schemas.microsoft.com/office/drawing/2014/main" id="{D5EFBD2C-94D5-43D0-B2FE-E390BD3F34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39" name="Rounded Rectangle 16">
            <a:extLst>
              <a:ext uri="{FF2B5EF4-FFF2-40B4-BE49-F238E27FC236}">
                <a16:creationId xmlns:a16="http://schemas.microsoft.com/office/drawing/2014/main" id="{EB9A9756-A5DB-460E-A867-A2AE77834D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693" y="648931"/>
            <a:ext cx="5419641"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Open Folder">
            <a:extLst>
              <a:ext uri="{FF2B5EF4-FFF2-40B4-BE49-F238E27FC236}">
                <a16:creationId xmlns:a16="http://schemas.microsoft.com/office/drawing/2014/main" id="{2A7E3C86-9919-4D09-8FD8-4D203BDAB57F}"/>
              </a:ext>
            </a:extLst>
          </p:cNvPr>
          <p:cNvSpPr/>
          <p:nvPr/>
        </p:nvSpPr>
        <p:spPr>
          <a:xfrm>
            <a:off x="1324865" y="977105"/>
            <a:ext cx="4143062" cy="4315331"/>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5">
              <a:hueOff val="-1857811"/>
              <a:satOff val="1829"/>
              <a:lumOff val="4118"/>
              <a:alphaOff val="0"/>
            </a:schemeClr>
          </a:effectRef>
          <a:fontRef idx="minor">
            <a:schemeClr val="lt1"/>
          </a:fontRef>
        </p:style>
        <p:txBody>
          <a:bodyPr/>
          <a:lstStyle/>
          <a:p>
            <a:endParaRPr lang="en-US" dirty="0"/>
          </a:p>
        </p:txBody>
      </p:sp>
    </p:spTree>
    <p:extLst>
      <p:ext uri="{BB962C8B-B14F-4D97-AF65-F5344CB8AC3E}">
        <p14:creationId xmlns:p14="http://schemas.microsoft.com/office/powerpoint/2010/main" val="20063509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SOS Theme">
  <a:themeElements>
    <a:clrScheme name="COSOS">
      <a:dk1>
        <a:srgbClr val="002F6C"/>
      </a:dk1>
      <a:lt1>
        <a:srgbClr val="FFFFFF"/>
      </a:lt1>
      <a:dk2>
        <a:srgbClr val="BA0C2F"/>
      </a:dk2>
      <a:lt2>
        <a:srgbClr val="FFCD00"/>
      </a:lt2>
      <a:accent1>
        <a:srgbClr val="512A44"/>
      </a:accent1>
      <a:accent2>
        <a:srgbClr val="D45D00"/>
      </a:accent2>
      <a:accent3>
        <a:srgbClr val="205C40"/>
      </a:accent3>
      <a:accent4>
        <a:srgbClr val="009CDE"/>
      </a:accent4>
      <a:accent5>
        <a:srgbClr val="83786F"/>
      </a:accent5>
      <a:accent6>
        <a:srgbClr val="CBC4BC"/>
      </a:accent6>
      <a:hlink>
        <a:srgbClr val="0563C1"/>
      </a:hlink>
      <a:folHlink>
        <a:srgbClr val="954F72"/>
      </a:folHlink>
    </a:clrScheme>
    <a:fontScheme name="COSO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S Theme" id="{E299D507-65BD-4D90-B5FD-10BBBDABDD50}" vid="{EA293348-FBA6-49DA-BA36-9BD13338F6D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4048</Words>
  <Application>Microsoft Office PowerPoint</Application>
  <PresentationFormat>Widescreen</PresentationFormat>
  <Paragraphs>234</Paragraphs>
  <Slides>23</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Arial</vt:lpstr>
      <vt:lpstr>Arial Narrow</vt:lpstr>
      <vt:lpstr>Bernard MT Condensed</vt:lpstr>
      <vt:lpstr>Calibri</vt:lpstr>
      <vt:lpstr>Century Gothic</vt:lpstr>
      <vt:lpstr>Corbel</vt:lpstr>
      <vt:lpstr>Parallax</vt:lpstr>
      <vt:lpstr>SOS Theme</vt:lpstr>
      <vt:lpstr>Open Meetings and Open Records: Sunshine Laws for State Boards</vt:lpstr>
      <vt:lpstr>Agenda    </vt:lpstr>
      <vt:lpstr>Colorado’s Open Meetings Law (OML)</vt:lpstr>
      <vt:lpstr>Public Meetings</vt:lpstr>
      <vt:lpstr>Public Meetings</vt:lpstr>
      <vt:lpstr>Executive Sessions</vt:lpstr>
      <vt:lpstr>OML Best Practices</vt:lpstr>
      <vt:lpstr>Consequences of OML violation</vt:lpstr>
      <vt:lpstr>Colorado’s Open Records Act (CORA)</vt:lpstr>
      <vt:lpstr>Public Records</vt:lpstr>
      <vt:lpstr>CORA Best Practices</vt:lpstr>
      <vt:lpstr>Consequences of CORA violations</vt:lpstr>
      <vt:lpstr>Overview of Senate Bill 22-034</vt:lpstr>
      <vt:lpstr>Senate Bill 22-034 – Business Filing Address and Name Fraud</vt:lpstr>
      <vt:lpstr>PowerPoint Presentation</vt:lpstr>
      <vt:lpstr>Interagency Process</vt:lpstr>
      <vt:lpstr>Working Group</vt:lpstr>
      <vt:lpstr>Questions?</vt:lpstr>
      <vt:lpstr>Updates</vt:lpstr>
      <vt:lpstr>Public comment</vt:lpstr>
      <vt:lpstr>Public, online comment</vt:lpstr>
      <vt:lpstr>Public, online comment</vt:lpstr>
      <vt:lpstr>Housekeeping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Meetings, Open Records, and Open Minds: Sunshine Laws for State Boards</dc:title>
  <dc:creator>Laurie Jaeckel</dc:creator>
  <cp:lastModifiedBy>Shannon Kenney</cp:lastModifiedBy>
  <cp:revision>23</cp:revision>
  <dcterms:created xsi:type="dcterms:W3CDTF">2021-01-25T19:01:45Z</dcterms:created>
  <dcterms:modified xsi:type="dcterms:W3CDTF">2022-09-01T17:59:45Z</dcterms:modified>
</cp:coreProperties>
</file>