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handoutMasterIdLst>
    <p:handoutMasterId r:id="rId14"/>
  </p:handoutMasterIdLst>
  <p:sldIdLst>
    <p:sldId id="256" r:id="rId5"/>
    <p:sldId id="268" r:id="rId6"/>
    <p:sldId id="269" r:id="rId7"/>
    <p:sldId id="270" r:id="rId8"/>
    <p:sldId id="260" r:id="rId9"/>
    <p:sldId id="261" r:id="rId10"/>
    <p:sldId id="262"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117382-BA3E-42FF-BDE7-401FC64B133E}" v="7" dt="2022-10-05T17:21:13.4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4660"/>
  </p:normalViewPr>
  <p:slideViewPr>
    <p:cSldViewPr snapToGrid="0">
      <p:cViewPr varScale="1">
        <p:scale>
          <a:sx n="114" d="100"/>
          <a:sy n="114" d="100"/>
        </p:scale>
        <p:origin x="300" y="10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292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8F41633-117D-4D38-920F-EB231DA4414A}" type="datetimeFigureOut">
              <a:rPr lang="en-US" smtClean="0"/>
              <a:t>10/5/2022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5D2CB1-7E87-428C-A97F-8904C1E55C72}" type="slidenum">
              <a:rPr lang="en-US" smtClean="0"/>
              <a:t>‹#›</a:t>
            </a:fld>
            <a:endParaRPr lang="en-US"/>
          </a:p>
        </p:txBody>
      </p:sp>
    </p:spTree>
    <p:extLst>
      <p:ext uri="{BB962C8B-B14F-4D97-AF65-F5344CB8AC3E}">
        <p14:creationId xmlns:p14="http://schemas.microsoft.com/office/powerpoint/2010/main" val="166763384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35428"/>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4315103"/>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836114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68000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2371309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617365"/>
            <a:ext cx="5181600" cy="35595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617365"/>
            <a:ext cx="5181600" cy="35595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41403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330680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944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853968"/>
            <a:ext cx="3932237" cy="1003533"/>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1853968"/>
            <a:ext cx="6172200" cy="400708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860646"/>
            <a:ext cx="3932237" cy="300834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648044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656825"/>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1656825"/>
            <a:ext cx="6172200" cy="42042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3257026"/>
            <a:ext cx="3932237" cy="261196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768810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527976"/>
            <a:ext cx="10515600" cy="9100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2617364"/>
            <a:ext cx="10515600" cy="395121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0"/>
            <a:ext cx="12192000" cy="13485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838200" y="202462"/>
            <a:ext cx="4270080" cy="943664"/>
          </a:xfrm>
          <a:prstGeom prst="rect">
            <a:avLst/>
          </a:prstGeom>
        </p:spPr>
      </p:pic>
    </p:spTree>
    <p:extLst>
      <p:ext uri="{BB962C8B-B14F-4D97-AF65-F5344CB8AC3E}">
        <p14:creationId xmlns:p14="http://schemas.microsoft.com/office/powerpoint/2010/main" val="236593291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Legal Requirements</a:t>
            </a:r>
          </a:p>
        </p:txBody>
      </p:sp>
      <p:sp>
        <p:nvSpPr>
          <p:cNvPr id="3" name="Subtitle 2"/>
          <p:cNvSpPr>
            <a:spLocks noGrp="1"/>
          </p:cNvSpPr>
          <p:nvPr>
            <p:ph type="subTitle" idx="1"/>
          </p:nvPr>
        </p:nvSpPr>
        <p:spPr/>
        <p:txBody>
          <a:bodyPr/>
          <a:lstStyle/>
          <a:p>
            <a:r>
              <a:rPr lang="en-US" dirty="0"/>
              <a:t>Registered Agents for Business Entities in Colorado </a:t>
            </a:r>
          </a:p>
        </p:txBody>
      </p:sp>
    </p:spTree>
    <p:extLst>
      <p:ext uri="{BB962C8B-B14F-4D97-AF65-F5344CB8AC3E}">
        <p14:creationId xmlns:p14="http://schemas.microsoft.com/office/powerpoint/2010/main" val="1769439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41355D-C1B2-FC04-60D5-4B4DF730FE6E}"/>
              </a:ext>
            </a:extLst>
          </p:cNvPr>
          <p:cNvSpPr txBox="1"/>
          <p:nvPr/>
        </p:nvSpPr>
        <p:spPr>
          <a:xfrm>
            <a:off x="661851" y="1691327"/>
            <a:ext cx="10868298" cy="4339650"/>
          </a:xfrm>
          <a:prstGeom prst="rect">
            <a:avLst/>
          </a:prstGeom>
          <a:noFill/>
        </p:spPr>
        <p:txBody>
          <a:bodyPr wrap="square">
            <a:spAutoFit/>
          </a:bodyPr>
          <a:lstStyle/>
          <a:p>
            <a:r>
              <a:rPr lang="en-US" sz="2400" b="1" u="sng" dirty="0"/>
              <a:t>Colo. Rev. Stat. § 7-90-701:</a:t>
            </a:r>
          </a:p>
          <a:p>
            <a:pPr lvl="1"/>
            <a:endParaRPr lang="en-US" dirty="0"/>
          </a:p>
          <a:p>
            <a:pPr lvl="1"/>
            <a:r>
              <a:rPr lang="en-US" dirty="0"/>
              <a:t>(1) Every domestic entity for which a constituent filed document is on file in the records of the secretary of state and every foreign entity authorized to transact business or conduct activities in this state shall continuously maintain in this state a registered agent that shall be:</a:t>
            </a:r>
          </a:p>
          <a:p>
            <a:pPr marL="1257300" lvl="2" indent="-342900">
              <a:buAutoNum type="alphaLcParenBoth"/>
            </a:pPr>
            <a:r>
              <a:rPr lang="en-US" dirty="0"/>
              <a:t>An individual who is eighteen years of age or older whose primary residence or usual place of business is in this state;</a:t>
            </a:r>
          </a:p>
          <a:p>
            <a:pPr marL="1257300" lvl="2" indent="-342900">
              <a:buAutoNum type="alphaLcParenBoth"/>
            </a:pPr>
            <a:r>
              <a:rPr lang="en-US" dirty="0"/>
              <a:t>A domestic entity having a usual place of business in this state; or</a:t>
            </a:r>
          </a:p>
          <a:p>
            <a:pPr marL="1257300" lvl="2" indent="-342900">
              <a:buAutoNum type="alphaLcParenBoth"/>
            </a:pPr>
            <a:r>
              <a:rPr lang="en-US" dirty="0"/>
              <a:t>A foreign entity authorized to transact business or conduct activities in this state that has a usual place of business in this state.</a:t>
            </a:r>
          </a:p>
          <a:p>
            <a:pPr lvl="2"/>
            <a:endParaRPr lang="en-US" dirty="0"/>
          </a:p>
          <a:p>
            <a:pPr lvl="1"/>
            <a:r>
              <a:rPr lang="en-US" dirty="0"/>
              <a:t>(2) An entity having a usual place of business in this state may serve as its own registered agent.</a:t>
            </a:r>
          </a:p>
          <a:p>
            <a:pPr lvl="1"/>
            <a:endParaRPr lang="en-US" dirty="0"/>
          </a:p>
          <a:p>
            <a:pPr lvl="1"/>
            <a:r>
              <a:rPr lang="en-US" dirty="0"/>
              <a:t>(3) Any document delivered to the secretary of state for filing on behalf of an entity that appoints a person as the registered agent for the entity shall contain a statement that the person has consented to being so appointed.</a:t>
            </a:r>
          </a:p>
        </p:txBody>
      </p:sp>
    </p:spTree>
    <p:extLst>
      <p:ext uri="{BB962C8B-B14F-4D97-AF65-F5344CB8AC3E}">
        <p14:creationId xmlns:p14="http://schemas.microsoft.com/office/powerpoint/2010/main" val="907440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41355D-C1B2-FC04-60D5-4B4DF730FE6E}"/>
              </a:ext>
            </a:extLst>
          </p:cNvPr>
          <p:cNvSpPr txBox="1"/>
          <p:nvPr/>
        </p:nvSpPr>
        <p:spPr>
          <a:xfrm>
            <a:off x="661851" y="1691327"/>
            <a:ext cx="10868298" cy="4339650"/>
          </a:xfrm>
          <a:prstGeom prst="rect">
            <a:avLst/>
          </a:prstGeom>
          <a:noFill/>
        </p:spPr>
        <p:txBody>
          <a:bodyPr wrap="square">
            <a:spAutoFit/>
          </a:bodyPr>
          <a:lstStyle/>
          <a:p>
            <a:r>
              <a:rPr lang="en-US" sz="2400" b="1" u="sng" dirty="0"/>
              <a:t>Colo. Rev. Stat. § 7-90-701:</a:t>
            </a:r>
          </a:p>
          <a:p>
            <a:pPr lvl="1"/>
            <a:endParaRPr lang="en-US" dirty="0"/>
          </a:p>
          <a:p>
            <a:pPr lvl="1"/>
            <a:r>
              <a:rPr lang="en-US" dirty="0"/>
              <a:t>(1) Every domestic entity for which a constituent filed document is on file in the records of the secretary of state and every foreign entity authorized to transact business or conduct activities in this state shall continuously maintain in this state a registered agent that shall be:</a:t>
            </a:r>
          </a:p>
          <a:p>
            <a:pPr marL="1257300" lvl="2" indent="-342900">
              <a:buAutoNum type="alphaLcParenBoth"/>
            </a:pPr>
            <a:r>
              <a:rPr lang="en-US" dirty="0"/>
              <a:t>An individual who is </a:t>
            </a:r>
            <a:r>
              <a:rPr lang="en-US" b="1" u="sng" dirty="0"/>
              <a:t>eighteen years of age or older</a:t>
            </a:r>
            <a:r>
              <a:rPr lang="en-US" dirty="0"/>
              <a:t> whose </a:t>
            </a:r>
            <a:r>
              <a:rPr lang="en-US" b="1" u="sng" dirty="0"/>
              <a:t>primary residence</a:t>
            </a:r>
            <a:r>
              <a:rPr lang="en-US" b="1" dirty="0"/>
              <a:t> </a:t>
            </a:r>
            <a:r>
              <a:rPr lang="en-US" dirty="0"/>
              <a:t>or </a:t>
            </a:r>
            <a:r>
              <a:rPr lang="en-US" b="1" u="sng" dirty="0"/>
              <a:t>usual place of business</a:t>
            </a:r>
            <a:r>
              <a:rPr lang="en-US" b="1" dirty="0"/>
              <a:t> </a:t>
            </a:r>
            <a:r>
              <a:rPr lang="en-US" dirty="0"/>
              <a:t>is </a:t>
            </a:r>
            <a:r>
              <a:rPr lang="en-US" b="1" u="sng" dirty="0"/>
              <a:t>in this state</a:t>
            </a:r>
            <a:r>
              <a:rPr lang="en-US" dirty="0"/>
              <a:t>;</a:t>
            </a:r>
          </a:p>
          <a:p>
            <a:pPr marL="1257300" lvl="2" indent="-342900">
              <a:buAutoNum type="alphaLcParenBoth"/>
            </a:pPr>
            <a:r>
              <a:rPr lang="en-US" dirty="0"/>
              <a:t>A domestic entity having a </a:t>
            </a:r>
            <a:r>
              <a:rPr lang="en-US" b="1" u="sng" dirty="0"/>
              <a:t>usual place of business in this state</a:t>
            </a:r>
            <a:r>
              <a:rPr lang="en-US" dirty="0"/>
              <a:t>; or</a:t>
            </a:r>
          </a:p>
          <a:p>
            <a:pPr marL="1257300" lvl="2" indent="-342900">
              <a:buAutoNum type="alphaLcParenBoth"/>
            </a:pPr>
            <a:r>
              <a:rPr lang="en-US" dirty="0"/>
              <a:t>A foreign entity </a:t>
            </a:r>
            <a:r>
              <a:rPr lang="en-US" b="1" u="sng" dirty="0"/>
              <a:t>authorized to transact business </a:t>
            </a:r>
            <a:r>
              <a:rPr lang="en-US" dirty="0"/>
              <a:t>or conduct activities </a:t>
            </a:r>
            <a:r>
              <a:rPr lang="en-US" b="1" u="sng" dirty="0"/>
              <a:t>in this state </a:t>
            </a:r>
            <a:r>
              <a:rPr lang="en-US" dirty="0"/>
              <a:t>that has </a:t>
            </a:r>
            <a:r>
              <a:rPr lang="en-US" u="sng" dirty="0"/>
              <a:t>a usual place of business</a:t>
            </a:r>
            <a:r>
              <a:rPr lang="en-US" dirty="0"/>
              <a:t> </a:t>
            </a:r>
            <a:r>
              <a:rPr lang="en-US" u="sng" dirty="0"/>
              <a:t>in this state</a:t>
            </a:r>
            <a:r>
              <a:rPr lang="en-US" dirty="0"/>
              <a:t>.</a:t>
            </a:r>
          </a:p>
          <a:p>
            <a:pPr lvl="2"/>
            <a:endParaRPr lang="en-US" dirty="0"/>
          </a:p>
          <a:p>
            <a:pPr lvl="1"/>
            <a:r>
              <a:rPr lang="en-US" dirty="0"/>
              <a:t>(2) An entity having a usual place of business in this state may serve as its own registered agent.</a:t>
            </a:r>
          </a:p>
          <a:p>
            <a:pPr lvl="1"/>
            <a:endParaRPr lang="en-US" dirty="0"/>
          </a:p>
          <a:p>
            <a:pPr lvl="1"/>
            <a:r>
              <a:rPr lang="en-US" dirty="0"/>
              <a:t>(3) Any document delivered to the secretary of state for filing on behalf of an entity that appoints a person as the registered agent for the entity shall contain a statement that the person has consented to being so appointed.</a:t>
            </a:r>
          </a:p>
        </p:txBody>
      </p:sp>
    </p:spTree>
    <p:extLst>
      <p:ext uri="{BB962C8B-B14F-4D97-AF65-F5344CB8AC3E}">
        <p14:creationId xmlns:p14="http://schemas.microsoft.com/office/powerpoint/2010/main" val="3392165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41355D-C1B2-FC04-60D5-4B4DF730FE6E}"/>
              </a:ext>
            </a:extLst>
          </p:cNvPr>
          <p:cNvSpPr txBox="1"/>
          <p:nvPr/>
        </p:nvSpPr>
        <p:spPr>
          <a:xfrm>
            <a:off x="661851" y="1691327"/>
            <a:ext cx="10868298" cy="1846659"/>
          </a:xfrm>
          <a:prstGeom prst="rect">
            <a:avLst/>
          </a:prstGeom>
          <a:noFill/>
        </p:spPr>
        <p:txBody>
          <a:bodyPr wrap="square">
            <a:spAutoFit/>
          </a:bodyPr>
          <a:lstStyle/>
          <a:p>
            <a:r>
              <a:rPr lang="en-US" sz="2400" b="1" u="sng" dirty="0"/>
              <a:t>Colo. Rev. Stat. § 7-90-704:</a:t>
            </a:r>
          </a:p>
          <a:p>
            <a:pPr lvl="1"/>
            <a:endParaRPr lang="en-US" dirty="0"/>
          </a:p>
          <a:p>
            <a:pPr lvl="1"/>
            <a:r>
              <a:rPr lang="en-US" dirty="0"/>
              <a:t>(1) The registered agent of an entity is an agent of the entity authorized to receive service of any process, notice, or demand required or permitted by law to be served on the entity. The registered agent of an entity is an agent of the entity to whom the secretary of state may deliver any form, notice, or other document with respect to the entity under this title, unless otherwise specified by an organic statute.</a:t>
            </a:r>
          </a:p>
        </p:txBody>
      </p:sp>
    </p:spTree>
    <p:extLst>
      <p:ext uri="{BB962C8B-B14F-4D97-AF65-F5344CB8AC3E}">
        <p14:creationId xmlns:p14="http://schemas.microsoft.com/office/powerpoint/2010/main" val="3403898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C461E-593E-A34E-0069-C8007602D386}"/>
              </a:ext>
            </a:extLst>
          </p:cNvPr>
          <p:cNvSpPr>
            <a:spLocks noGrp="1"/>
          </p:cNvSpPr>
          <p:nvPr>
            <p:ph type="title"/>
          </p:nvPr>
        </p:nvSpPr>
        <p:spPr/>
        <p:txBody>
          <a:bodyPr>
            <a:normAutofit fontScale="90000"/>
          </a:bodyPr>
          <a:lstStyle/>
          <a:p>
            <a:r>
              <a:rPr lang="en-US" dirty="0"/>
              <a:t>SoS Business Forms: </a:t>
            </a:r>
            <a:r>
              <a:rPr lang="en-US" sz="1600" dirty="0"/>
              <a:t>https://www.coloradosos.gov/pubs/business/forms_main.html#Profit</a:t>
            </a:r>
            <a:endParaRPr lang="en-US" dirty="0"/>
          </a:p>
        </p:txBody>
      </p:sp>
      <p:pic>
        <p:nvPicPr>
          <p:cNvPr id="4" name="Picture 3">
            <a:extLst>
              <a:ext uri="{FF2B5EF4-FFF2-40B4-BE49-F238E27FC236}">
                <a16:creationId xmlns:a16="http://schemas.microsoft.com/office/drawing/2014/main" id="{CC379755-7332-F729-16E9-C9774150FDAF}"/>
              </a:ext>
            </a:extLst>
          </p:cNvPr>
          <p:cNvPicPr>
            <a:picLocks noChangeAspect="1"/>
          </p:cNvPicPr>
          <p:nvPr/>
        </p:nvPicPr>
        <p:blipFill>
          <a:blip r:embed="rId2"/>
          <a:stretch>
            <a:fillRect/>
          </a:stretch>
        </p:blipFill>
        <p:spPr>
          <a:xfrm>
            <a:off x="1256489" y="2332997"/>
            <a:ext cx="9679021" cy="4405978"/>
          </a:xfrm>
          <a:prstGeom prst="rect">
            <a:avLst/>
          </a:prstGeom>
        </p:spPr>
      </p:pic>
    </p:spTree>
    <p:extLst>
      <p:ext uri="{BB962C8B-B14F-4D97-AF65-F5344CB8AC3E}">
        <p14:creationId xmlns:p14="http://schemas.microsoft.com/office/powerpoint/2010/main" val="3502416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CC988-CB20-2C1B-C004-19135DAF60A7}"/>
              </a:ext>
            </a:extLst>
          </p:cNvPr>
          <p:cNvSpPr>
            <a:spLocks noGrp="1"/>
          </p:cNvSpPr>
          <p:nvPr>
            <p:ph type="title"/>
          </p:nvPr>
        </p:nvSpPr>
        <p:spPr/>
        <p:txBody>
          <a:bodyPr/>
          <a:lstStyle/>
          <a:p>
            <a:r>
              <a:rPr lang="en-US" dirty="0"/>
              <a:t>Sample Form: Articles of Incorporation</a:t>
            </a:r>
          </a:p>
        </p:txBody>
      </p:sp>
      <p:pic>
        <p:nvPicPr>
          <p:cNvPr id="8" name="Picture 7">
            <a:extLst>
              <a:ext uri="{FF2B5EF4-FFF2-40B4-BE49-F238E27FC236}">
                <a16:creationId xmlns:a16="http://schemas.microsoft.com/office/drawing/2014/main" id="{B27734FF-4BAC-C5D2-3D31-0E972F6A1FD1}"/>
              </a:ext>
            </a:extLst>
          </p:cNvPr>
          <p:cNvPicPr>
            <a:picLocks noChangeAspect="1"/>
          </p:cNvPicPr>
          <p:nvPr/>
        </p:nvPicPr>
        <p:blipFill>
          <a:blip r:embed="rId2"/>
          <a:stretch>
            <a:fillRect/>
          </a:stretch>
        </p:blipFill>
        <p:spPr>
          <a:xfrm>
            <a:off x="2353351" y="2265576"/>
            <a:ext cx="3214270" cy="4308894"/>
          </a:xfrm>
          <a:prstGeom prst="rect">
            <a:avLst/>
          </a:prstGeom>
        </p:spPr>
      </p:pic>
      <p:pic>
        <p:nvPicPr>
          <p:cNvPr id="10" name="Picture 9">
            <a:extLst>
              <a:ext uri="{FF2B5EF4-FFF2-40B4-BE49-F238E27FC236}">
                <a16:creationId xmlns:a16="http://schemas.microsoft.com/office/drawing/2014/main" id="{37D799A7-A686-82F7-2183-A0BF854B212E}"/>
              </a:ext>
            </a:extLst>
          </p:cNvPr>
          <p:cNvPicPr>
            <a:picLocks noChangeAspect="1"/>
          </p:cNvPicPr>
          <p:nvPr/>
        </p:nvPicPr>
        <p:blipFill>
          <a:blip r:embed="rId3"/>
          <a:stretch>
            <a:fillRect/>
          </a:stretch>
        </p:blipFill>
        <p:spPr>
          <a:xfrm>
            <a:off x="6624381" y="2265576"/>
            <a:ext cx="3315526" cy="4308894"/>
          </a:xfrm>
          <a:prstGeom prst="rect">
            <a:avLst/>
          </a:prstGeom>
        </p:spPr>
      </p:pic>
      <p:pic>
        <p:nvPicPr>
          <p:cNvPr id="11" name="Picture 10">
            <a:extLst>
              <a:ext uri="{FF2B5EF4-FFF2-40B4-BE49-F238E27FC236}">
                <a16:creationId xmlns:a16="http://schemas.microsoft.com/office/drawing/2014/main" id="{F4082151-96AE-0260-F47D-D4CCBDFC10B8}"/>
              </a:ext>
            </a:extLst>
          </p:cNvPr>
          <p:cNvPicPr>
            <a:picLocks noChangeAspect="1"/>
          </p:cNvPicPr>
          <p:nvPr/>
        </p:nvPicPr>
        <p:blipFill rotWithShape="1">
          <a:blip r:embed="rId4"/>
          <a:srcRect t="58927"/>
          <a:stretch/>
        </p:blipFill>
        <p:spPr>
          <a:xfrm>
            <a:off x="2022971" y="2265104"/>
            <a:ext cx="8146058" cy="4482241"/>
          </a:xfrm>
          <a:prstGeom prst="rect">
            <a:avLst/>
          </a:prstGeom>
          <a:ln>
            <a:solidFill>
              <a:schemeClr val="bg2"/>
            </a:solidFill>
          </a:ln>
        </p:spPr>
      </p:pic>
    </p:spTree>
    <p:extLst>
      <p:ext uri="{BB962C8B-B14F-4D97-AF65-F5344CB8AC3E}">
        <p14:creationId xmlns:p14="http://schemas.microsoft.com/office/powerpoint/2010/main" val="3164643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ppt_w</p:attrName>
                                        </p:attrNameLst>
                                      </p:cBhvr>
                                      <p:tavLst>
                                        <p:tav tm="0">
                                          <p:val>
                                            <p:fltVal val="0"/>
                                          </p:val>
                                        </p:tav>
                                        <p:tav tm="100000">
                                          <p:val>
                                            <p:strVal val="#ppt_w"/>
                                          </p:val>
                                        </p:tav>
                                      </p:tavLst>
                                    </p:anim>
                                    <p:anim calcmode="lin" valueType="num">
                                      <p:cBhvr>
                                        <p:cTn id="8" dur="1000" fill="hold"/>
                                        <p:tgtEl>
                                          <p:spTgt spid="11"/>
                                        </p:tgtEl>
                                        <p:attrNameLst>
                                          <p:attrName>ppt_h</p:attrName>
                                        </p:attrNameLst>
                                      </p:cBhvr>
                                      <p:tavLst>
                                        <p:tav tm="0">
                                          <p:val>
                                            <p:fltVal val="0"/>
                                          </p:val>
                                        </p:tav>
                                        <p:tav tm="100000">
                                          <p:val>
                                            <p:strVal val="#ppt_h"/>
                                          </p:val>
                                        </p:tav>
                                      </p:tavLst>
                                    </p:anim>
                                    <p:anim calcmode="lin" valueType="num">
                                      <p:cBhvr>
                                        <p:cTn id="9" dur="1000" fill="hold"/>
                                        <p:tgtEl>
                                          <p:spTgt spid="11"/>
                                        </p:tgtEl>
                                        <p:attrNameLst>
                                          <p:attrName>style.rotation</p:attrName>
                                        </p:attrNameLst>
                                      </p:cBhvr>
                                      <p:tavLst>
                                        <p:tav tm="0">
                                          <p:val>
                                            <p:fltVal val="90"/>
                                          </p:val>
                                        </p:tav>
                                        <p:tav tm="100000">
                                          <p:val>
                                            <p:fltVal val="0"/>
                                          </p:val>
                                        </p:tav>
                                      </p:tavLst>
                                    </p:anim>
                                    <p:animEffect transition="in" filter="fade">
                                      <p:cBhvr>
                                        <p:cTn id="10"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41355D-C1B2-FC04-60D5-4B4DF730FE6E}"/>
              </a:ext>
            </a:extLst>
          </p:cNvPr>
          <p:cNvSpPr txBox="1"/>
          <p:nvPr/>
        </p:nvSpPr>
        <p:spPr>
          <a:xfrm>
            <a:off x="661851" y="1699716"/>
            <a:ext cx="10868298" cy="4247317"/>
          </a:xfrm>
          <a:prstGeom prst="rect">
            <a:avLst/>
          </a:prstGeom>
          <a:noFill/>
        </p:spPr>
        <p:txBody>
          <a:bodyPr wrap="square">
            <a:spAutoFit/>
          </a:bodyPr>
          <a:lstStyle/>
          <a:p>
            <a:pPr algn="ctr"/>
            <a:r>
              <a:rPr lang="en-US" sz="3600" u="sng" dirty="0"/>
              <a:t>Potential Amendments of § 7-90-701:</a:t>
            </a:r>
          </a:p>
          <a:p>
            <a:br>
              <a:rPr lang="en-US" dirty="0"/>
            </a:br>
            <a:r>
              <a:rPr lang="en-US" u="sng" dirty="0"/>
              <a:t>Amendment A:</a:t>
            </a:r>
          </a:p>
          <a:p>
            <a:endParaRPr lang="en-US" dirty="0"/>
          </a:p>
          <a:p>
            <a:pPr lvl="1"/>
            <a:r>
              <a:rPr lang="en-US" dirty="0"/>
              <a:t>(1) Every domestic entity for which a constituent filed document is on file in the records of the secretary of state and every foreign entity authorized to transact business or conduct activities in this state shall continuously maintain in this state a registered agent that shall be:</a:t>
            </a:r>
          </a:p>
          <a:p>
            <a:pPr marL="1257300" lvl="2" indent="-342900">
              <a:buAutoNum type="alphaLcParenBoth"/>
            </a:pPr>
            <a:r>
              <a:rPr lang="en-US" dirty="0"/>
              <a:t>An individual who is eighteen years of age or older whose primary residence or usual place of business is in this state;</a:t>
            </a:r>
          </a:p>
          <a:p>
            <a:pPr marL="1257300" lvl="2" indent="-342900">
              <a:buAutoNum type="alphaLcParenBoth"/>
            </a:pPr>
            <a:r>
              <a:rPr lang="en-US" dirty="0"/>
              <a:t>A domestic entity </a:t>
            </a:r>
            <a:r>
              <a:rPr lang="en-US" b="1" i="1" u="sng" dirty="0"/>
              <a:t>in good standing as listed on the Secretary of State’s business registry</a:t>
            </a:r>
            <a:r>
              <a:rPr lang="en-US" i="1" dirty="0"/>
              <a:t> </a:t>
            </a:r>
            <a:r>
              <a:rPr lang="en-US" dirty="0"/>
              <a:t>having a usual place of business in this state; or</a:t>
            </a:r>
          </a:p>
          <a:p>
            <a:pPr marL="1257300" lvl="2" indent="-342900">
              <a:buAutoNum type="alphaLcParenBoth"/>
            </a:pPr>
            <a:r>
              <a:rPr lang="en-US" dirty="0"/>
              <a:t>A foreign entity authorized to transact business or conduct activities in this state </a:t>
            </a:r>
            <a:r>
              <a:rPr lang="en-US" b="1" i="1" u="sng" dirty="0"/>
              <a:t>as listed on the Secretary of State’s business registry</a:t>
            </a:r>
            <a:r>
              <a:rPr lang="en-US" i="1" dirty="0"/>
              <a:t> </a:t>
            </a:r>
            <a:r>
              <a:rPr lang="en-US" dirty="0"/>
              <a:t>that has a usual place of business in this state.</a:t>
            </a:r>
          </a:p>
          <a:p>
            <a:pPr lvl="2"/>
            <a:endParaRPr lang="en-US" dirty="0"/>
          </a:p>
        </p:txBody>
      </p:sp>
    </p:spTree>
    <p:extLst>
      <p:ext uri="{BB962C8B-B14F-4D97-AF65-F5344CB8AC3E}">
        <p14:creationId xmlns:p14="http://schemas.microsoft.com/office/powerpoint/2010/main" val="4217942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41355D-C1B2-FC04-60D5-4B4DF730FE6E}"/>
              </a:ext>
            </a:extLst>
          </p:cNvPr>
          <p:cNvSpPr txBox="1"/>
          <p:nvPr/>
        </p:nvSpPr>
        <p:spPr>
          <a:xfrm>
            <a:off x="661851" y="1699716"/>
            <a:ext cx="10868298" cy="4247317"/>
          </a:xfrm>
          <a:prstGeom prst="rect">
            <a:avLst/>
          </a:prstGeom>
          <a:noFill/>
        </p:spPr>
        <p:txBody>
          <a:bodyPr wrap="square">
            <a:spAutoFit/>
          </a:bodyPr>
          <a:lstStyle/>
          <a:p>
            <a:pPr algn="ctr"/>
            <a:r>
              <a:rPr lang="en-US" sz="3600" u="sng" dirty="0"/>
              <a:t>Potential Amendments of § 7-90-701:</a:t>
            </a:r>
          </a:p>
          <a:p>
            <a:br>
              <a:rPr lang="en-US" dirty="0"/>
            </a:br>
            <a:r>
              <a:rPr lang="en-US" u="sng" dirty="0"/>
              <a:t>Amendment B:</a:t>
            </a:r>
          </a:p>
          <a:p>
            <a:endParaRPr lang="en-US" dirty="0"/>
          </a:p>
          <a:p>
            <a:pPr lvl="1"/>
            <a:r>
              <a:rPr lang="en-US" dirty="0"/>
              <a:t>(1) Every domestic entity for which a constituent filed document is on file in the records of the secretary of state and every foreign entity authorized to transact business or conduct activities in this state shall continuously maintain in this state a registered agent that shall be:</a:t>
            </a:r>
          </a:p>
          <a:p>
            <a:pPr marL="1257300" lvl="2" indent="-342900">
              <a:buAutoNum type="alphaLcParenBoth"/>
            </a:pPr>
            <a:r>
              <a:rPr lang="en-US" dirty="0"/>
              <a:t>An individual who is eighteen years of age or older whose primary residence or usual place of business is in this state </a:t>
            </a:r>
            <a:r>
              <a:rPr lang="en-US" b="1" i="1" u="sng" dirty="0"/>
              <a:t>and who is registered to vote in Colorado as listed in the statewide voter registration system maintained by the Secretary of State</a:t>
            </a:r>
            <a:r>
              <a:rPr lang="en-US" dirty="0"/>
              <a:t>;</a:t>
            </a:r>
          </a:p>
          <a:p>
            <a:pPr marL="1257300" lvl="2" indent="-342900">
              <a:buAutoNum type="alphaLcParenBoth"/>
            </a:pPr>
            <a:r>
              <a:rPr lang="en-US" dirty="0"/>
              <a:t>A domestic entity in good standing as listed on the Secretary of State’s business registry having a usual place of business in this state; or</a:t>
            </a:r>
          </a:p>
          <a:p>
            <a:pPr marL="1257300" lvl="2" indent="-342900">
              <a:buAutoNum type="alphaLcParenBoth"/>
            </a:pPr>
            <a:r>
              <a:rPr lang="en-US" dirty="0"/>
              <a:t>A foreign entity authorized to transact business or conduct activities in this state as listed on the Secretary of State’s business registry that has a usual place of business in this state.</a:t>
            </a:r>
          </a:p>
        </p:txBody>
      </p:sp>
    </p:spTree>
    <p:extLst>
      <p:ext uri="{BB962C8B-B14F-4D97-AF65-F5344CB8AC3E}">
        <p14:creationId xmlns:p14="http://schemas.microsoft.com/office/powerpoint/2010/main" val="2423781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41355D-C1B2-FC04-60D5-4B4DF730FE6E}"/>
              </a:ext>
            </a:extLst>
          </p:cNvPr>
          <p:cNvSpPr txBox="1"/>
          <p:nvPr/>
        </p:nvSpPr>
        <p:spPr>
          <a:xfrm>
            <a:off x="661851" y="1691327"/>
            <a:ext cx="10868298" cy="4524315"/>
          </a:xfrm>
          <a:prstGeom prst="rect">
            <a:avLst/>
          </a:prstGeom>
          <a:noFill/>
        </p:spPr>
        <p:txBody>
          <a:bodyPr wrap="square">
            <a:spAutoFit/>
          </a:bodyPr>
          <a:lstStyle/>
          <a:p>
            <a:pPr algn="ctr"/>
            <a:r>
              <a:rPr lang="en-US" sz="3600" u="sng" dirty="0"/>
              <a:t>Potential Amendments of § 7-90-701:</a:t>
            </a:r>
          </a:p>
          <a:p>
            <a:br>
              <a:rPr lang="en-US" dirty="0"/>
            </a:br>
            <a:r>
              <a:rPr lang="en-US" u="sng" dirty="0"/>
              <a:t>Amendment C:</a:t>
            </a:r>
          </a:p>
          <a:p>
            <a:endParaRPr lang="en-US" dirty="0"/>
          </a:p>
          <a:p>
            <a:pPr lvl="1"/>
            <a:r>
              <a:rPr lang="en-US" dirty="0"/>
              <a:t>(1) Every domestic entity for which a constituent filed document is on file in the records of the secretary of state and every foreign entity authorized to transact business or conduct activities in this state shall continuously maintain in this state a registered agent that shall be:</a:t>
            </a:r>
          </a:p>
          <a:p>
            <a:pPr marL="1257300" lvl="2" indent="-342900">
              <a:buAutoNum type="alphaLcParenBoth"/>
            </a:pPr>
            <a:r>
              <a:rPr lang="en-US" dirty="0"/>
              <a:t>An individual who is eighteen years of age or older whose primary residence or usual place of business is in this state </a:t>
            </a:r>
            <a:r>
              <a:rPr lang="en-US" b="1" i="1" u="sng" dirty="0"/>
              <a:t>and who is registered to vote in Colorado as listed in the statewide voter registration system maintained by the Secretary of State</a:t>
            </a:r>
            <a:r>
              <a:rPr lang="en-US" dirty="0"/>
              <a:t>;</a:t>
            </a:r>
          </a:p>
          <a:p>
            <a:pPr marL="1257300" lvl="2" indent="-342900">
              <a:buAutoNum type="alphaLcParenBoth"/>
            </a:pPr>
            <a:r>
              <a:rPr lang="en-US" dirty="0"/>
              <a:t>A domestic entity </a:t>
            </a:r>
            <a:r>
              <a:rPr lang="en-US" b="1" i="1" u="sng" dirty="0"/>
              <a:t>in good standing as listed on the Secretary of State’s business registry</a:t>
            </a:r>
            <a:r>
              <a:rPr lang="en-US" i="1" dirty="0"/>
              <a:t> </a:t>
            </a:r>
            <a:r>
              <a:rPr lang="en-US" dirty="0"/>
              <a:t>having a usual place of business in this state; or</a:t>
            </a:r>
          </a:p>
          <a:p>
            <a:pPr marL="1257300" lvl="2" indent="-342900">
              <a:buAutoNum type="alphaLcParenBoth"/>
            </a:pPr>
            <a:r>
              <a:rPr lang="en-US" dirty="0"/>
              <a:t>A foreign entity authorized to transact business or conduct activities in this state </a:t>
            </a:r>
            <a:r>
              <a:rPr lang="en-US" b="1" i="1" u="sng" dirty="0"/>
              <a:t>as listed on the Secretary of State’s business registry</a:t>
            </a:r>
            <a:r>
              <a:rPr lang="en-US" i="1" dirty="0"/>
              <a:t> </a:t>
            </a:r>
            <a:r>
              <a:rPr lang="en-US" dirty="0"/>
              <a:t>that has a usual place of business in this state.</a:t>
            </a:r>
          </a:p>
          <a:p>
            <a:pPr lvl="2"/>
            <a:endParaRPr lang="en-US" dirty="0"/>
          </a:p>
        </p:txBody>
      </p:sp>
    </p:spTree>
    <p:extLst>
      <p:ext uri="{BB962C8B-B14F-4D97-AF65-F5344CB8AC3E}">
        <p14:creationId xmlns:p14="http://schemas.microsoft.com/office/powerpoint/2010/main" val="3972489726"/>
      </p:ext>
    </p:extLst>
  </p:cSld>
  <p:clrMapOvr>
    <a:masterClrMapping/>
  </p:clrMapOvr>
</p:sld>
</file>

<file path=ppt/theme/theme1.xml><?xml version="1.0" encoding="utf-8"?>
<a:theme xmlns:a="http://schemas.openxmlformats.org/drawingml/2006/main" name="1_Office Theme">
  <a:themeElements>
    <a:clrScheme name="COSOS">
      <a:dk1>
        <a:srgbClr val="002F6C"/>
      </a:dk1>
      <a:lt1>
        <a:srgbClr val="FFFFFF"/>
      </a:lt1>
      <a:dk2>
        <a:srgbClr val="BA0C2F"/>
      </a:dk2>
      <a:lt2>
        <a:srgbClr val="FFCD00"/>
      </a:lt2>
      <a:accent1>
        <a:srgbClr val="512A44"/>
      </a:accent1>
      <a:accent2>
        <a:srgbClr val="D45D00"/>
      </a:accent2>
      <a:accent3>
        <a:srgbClr val="205C40"/>
      </a:accent3>
      <a:accent4>
        <a:srgbClr val="009CDE"/>
      </a:accent4>
      <a:accent5>
        <a:srgbClr val="83786F"/>
      </a:accent5>
      <a:accent6>
        <a:srgbClr val="CBC4BC"/>
      </a:accent6>
      <a:hlink>
        <a:srgbClr val="0563C1"/>
      </a:hlink>
      <a:folHlink>
        <a:srgbClr val="954F72"/>
      </a:folHlink>
    </a:clrScheme>
    <a:fontScheme name="COSOS">
      <a:majorFont>
        <a:latin typeface="Arial"/>
        <a:ea typeface=""/>
        <a:cs typeface=""/>
      </a:majorFont>
      <a:minorFont>
        <a:latin typeface="Arial Narr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CDOS Document" ma:contentTypeID="0x010100D2B7E3FF762C5B4A8AA557D8C901653D0036902C0C7FB5EF4EADA8368E016D523D" ma:contentTypeVersion="11" ma:contentTypeDescription="Use this content type for CDOS document (Document_CDOS)" ma:contentTypeScope="" ma:versionID="c597855a2c556db56caaff7e707ae24d">
  <xsd:schema xmlns:xsd="http://www.w3.org/2001/XMLSchema" xmlns:xs="http://www.w3.org/2001/XMLSchema" xmlns:p="http://schemas.microsoft.com/office/2006/metadata/properties" xmlns:ns2="d444297a-d47d-4bb2-8522-07033b2dc30f" xmlns:ns3="649ba8c8-740e-42ea-850c-ca46ca456214" targetNamespace="http://schemas.microsoft.com/office/2006/metadata/properties" ma:root="true" ma:fieldsID="d179dcd083aba9577f3e7d3ef33dbf1f" ns2:_="" ns3:_="">
    <xsd:import namespace="d444297a-d47d-4bb2-8522-07033b2dc30f"/>
    <xsd:import namespace="649ba8c8-740e-42ea-850c-ca46ca456214"/>
    <xsd:element name="properties">
      <xsd:complexType>
        <xsd:sequence>
          <xsd:element name="documentManagement">
            <xsd:complexType>
              <xsd:all>
                <xsd:element ref="ns2:i89bf99be0734afaad0f11e7f7340caa" minOccurs="0"/>
                <xsd:element ref="ns2:b202013f7921451cb1f7feee3c42e03e" minOccurs="0"/>
                <xsd:element ref="ns2:TaxCatchAll" minOccurs="0"/>
                <xsd:element ref="ns2:TaxCatchAllLabel" minOccurs="0"/>
                <xsd:element ref="ns3:Category" minOccurs="0"/>
                <xsd:element ref="ns3:Content_x0020_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44297a-d47d-4bb2-8522-07033b2dc30f" elementFormDefault="qualified">
    <xsd:import namespace="http://schemas.microsoft.com/office/2006/documentManagement/types"/>
    <xsd:import namespace="http://schemas.microsoft.com/office/infopath/2007/PartnerControls"/>
    <xsd:element name="i89bf99be0734afaad0f11e7f7340caa" ma:index="8" nillable="true" ma:taxonomy="true" ma:internalName="i89bf99be0734afaad0f11e7f7340caa" ma:taxonomyFieldName="Type_x0020_of_x0020_Document" ma:displayName="Type of Document" ma:readOnly="false" ma:fieldId="{289bf99b-e073-4afa-ad0f-11e7f7340caa}" ma:sspId="8c720d17-7577-462f-b385-95738aee4da1" ma:termSetId="f190b1d9-64e7-4d5f-b0f5-d94771f97680" ma:anchorId="00000000-0000-0000-0000-000000000000" ma:open="false" ma:isKeyword="false">
      <xsd:complexType>
        <xsd:sequence>
          <xsd:element ref="pc:Terms" minOccurs="0" maxOccurs="1"/>
        </xsd:sequence>
      </xsd:complexType>
    </xsd:element>
    <xsd:element name="b202013f7921451cb1f7feee3c42e03e" ma:index="9" nillable="true" ma:taxonomy="true" ma:internalName="b202013f7921451cb1f7feee3c42e03e" ma:taxonomyFieldName="Division" ma:displayName="Division" ma:readOnly="false" ma:fieldId="{b202013f-7921-451c-b1f7-feee3c42e03e}" ma:sspId="8c720d17-7577-462f-b385-95738aee4da1" ma:termSetId="5fccc6ff-cb7d-416d-b84b-a68a565946a9"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799e2644-3a6f-4614-be8e-b7f6761c97ce}" ma:internalName="TaxCatchAll" ma:readOnly="false" ma:showField="CatchAllData" ma:web="d444297a-d47d-4bb2-8522-07033b2dc30f">
      <xsd:complexType>
        <xsd:complexContent>
          <xsd:extension base="dms:MultiChoiceLookup">
            <xsd:sequence>
              <xsd:element name="Value" type="dms:Lookup" maxOccurs="unbounded" minOccurs="0" nillable="true"/>
            </xsd:sequence>
          </xsd:extension>
        </xsd:complexContent>
      </xsd:complexType>
    </xsd:element>
    <xsd:element name="TaxCatchAllLabel" ma:index="11" nillable="true" ma:displayName="Taxonomy Catch All Column1" ma:hidden="true" ma:list="{799e2644-3a6f-4614-be8e-b7f6761c97ce}" ma:internalName="TaxCatchAllLabel" ma:readOnly="true" ma:showField="CatchAllDataLabel" ma:web="d444297a-d47d-4bb2-8522-07033b2dc30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49ba8c8-740e-42ea-850c-ca46ca456214" elementFormDefault="qualified">
    <xsd:import namespace="http://schemas.microsoft.com/office/2006/documentManagement/types"/>
    <xsd:import namespace="http://schemas.microsoft.com/office/infopath/2007/PartnerControls"/>
    <xsd:element name="Category" ma:index="14" nillable="true" ma:displayName="Category" ma:format="Dropdown" ma:internalName="Category" ma:readOnly="false">
      <xsd:simpleType>
        <xsd:restriction base="dms:Choice">
          <xsd:enumeration value="General"/>
          <xsd:enumeration value="Email"/>
          <xsd:enumeration value="Phone/Voicemail"/>
          <xsd:enumeration value="Web"/>
        </xsd:restriction>
      </xsd:simpleType>
    </xsd:element>
    <xsd:element name="Content_x0020_Location" ma:index="15" nillable="true" ma:displayName="Content Location" ma:format="Dropdown" ma:internalName="Content_x0020_Location" ma:readOnly="false">
      <xsd:simpleType>
        <xsd:restriction base="dms:Choice">
          <xsd:enumeration value="Benefits"/>
          <xsd:enumeration value="Emergency Information"/>
          <xsd:enumeration value="IT Services Desk"/>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ategory xmlns="649ba8c8-740e-42ea-850c-ca46ca456214" xsi:nil="true"/>
    <Content_x0020_Location xmlns="649ba8c8-740e-42ea-850c-ca46ca456214" xsi:nil="true"/>
    <i89bf99be0734afaad0f11e7f7340caa xmlns="d444297a-d47d-4bb2-8522-07033b2dc30f">
      <Terms xmlns="http://schemas.microsoft.com/office/infopath/2007/PartnerControls"/>
    </i89bf99be0734afaad0f11e7f7340caa>
    <TaxCatchAll xmlns="d444297a-d47d-4bb2-8522-07033b2dc30f" xsi:nil="true"/>
    <b202013f7921451cb1f7feee3c42e03e xmlns="d444297a-d47d-4bb2-8522-07033b2dc30f">
      <Terms xmlns="http://schemas.microsoft.com/office/infopath/2007/PartnerControls"/>
    </b202013f7921451cb1f7feee3c42e03e>
  </documentManagement>
</p:properties>
</file>

<file path=customXml/itemProps1.xml><?xml version="1.0" encoding="utf-8"?>
<ds:datastoreItem xmlns:ds="http://schemas.openxmlformats.org/officeDocument/2006/customXml" ds:itemID="{8FF03547-4512-46D1-B7D1-3FF2D59078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444297a-d47d-4bb2-8522-07033b2dc30f"/>
    <ds:schemaRef ds:uri="649ba8c8-740e-42ea-850c-ca46ca4562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B798184-6BA1-44E2-9F5E-08D76CCD4391}">
  <ds:schemaRefs>
    <ds:schemaRef ds:uri="http://schemas.microsoft.com/sharepoint/v3/contenttype/forms"/>
  </ds:schemaRefs>
</ds:datastoreItem>
</file>

<file path=customXml/itemProps3.xml><?xml version="1.0" encoding="utf-8"?>
<ds:datastoreItem xmlns:ds="http://schemas.openxmlformats.org/officeDocument/2006/customXml" ds:itemID="{775B96DD-3C6A-46E5-AB23-B3EEF50DC5AF}">
  <ds:schemaRefs>
    <ds:schemaRef ds:uri="http://schemas.microsoft.com/office/2006/metadata/properties"/>
    <ds:schemaRef ds:uri="http://schemas.microsoft.com/office/infopath/2007/PartnerControls"/>
    <ds:schemaRef ds:uri="649ba8c8-740e-42ea-850c-ca46ca456214"/>
    <ds:schemaRef ds:uri="d444297a-d47d-4bb2-8522-07033b2dc30f"/>
  </ds:schemaRefs>
</ds:datastoreItem>
</file>

<file path=docProps/app.xml><?xml version="1.0" encoding="utf-8"?>
<Properties xmlns="http://schemas.openxmlformats.org/officeDocument/2006/extended-properties" xmlns:vt="http://schemas.openxmlformats.org/officeDocument/2006/docPropsVTypes">
  <TotalTime>10212</TotalTime>
  <Words>971</Words>
  <Application>Microsoft Office PowerPoint</Application>
  <PresentationFormat>Widescreen</PresentationFormat>
  <Paragraphs>48</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Arial Narrow</vt:lpstr>
      <vt:lpstr>Calibri</vt:lpstr>
      <vt:lpstr>1_Office Theme</vt:lpstr>
      <vt:lpstr>Legal Requirements</vt:lpstr>
      <vt:lpstr>PowerPoint Presentation</vt:lpstr>
      <vt:lpstr>PowerPoint Presentation</vt:lpstr>
      <vt:lpstr>PowerPoint Presentation</vt:lpstr>
      <vt:lpstr>SoS Business Forms: https://www.coloradosos.gov/pubs/business/forms_main.html#Profit</vt:lpstr>
      <vt:lpstr>Sample Form: Articles of Incorporation</vt:lpstr>
      <vt:lpstr>PowerPoint Presentation</vt:lpstr>
      <vt:lpstr>PowerPoint Presentation</vt:lpstr>
      <vt:lpstr>PowerPoint Presentation</vt:lpstr>
    </vt:vector>
  </TitlesOfParts>
  <Company>CDOS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 Sunny</dc:creator>
  <cp:lastModifiedBy>Shannon Kenney</cp:lastModifiedBy>
  <cp:revision>38</cp:revision>
  <dcterms:created xsi:type="dcterms:W3CDTF">2018-07-19T18:09:46Z</dcterms:created>
  <dcterms:modified xsi:type="dcterms:W3CDTF">2022-10-05T17:36:40Z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176b7e50-4242-4a37-98e7-eea5006b3487</vt:lpwstr>
  </property>
  <property fmtid="{D5CDD505-2E9C-101B-9397-08002B2CF9AE}" pid="3" name="ContentTypeId">
    <vt:lpwstr>0x010100D2B7E3FF762C5B4A8AA557D8C901653D0036902C0C7FB5EF4EADA8368E016D523D</vt:lpwstr>
  </property>
  <property fmtid="{D5CDD505-2E9C-101B-9397-08002B2CF9AE}" pid="4" name="Division">
    <vt:lpwstr/>
  </property>
  <property fmtid="{D5CDD505-2E9C-101B-9397-08002B2CF9AE}" pid="5" name="Type of Document">
    <vt:lpwstr/>
  </property>
</Properties>
</file>