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64" r:id="rId4"/>
    <p:sldId id="265" r:id="rId5"/>
    <p:sldId id="266" r:id="rId6"/>
    <p:sldId id="271" r:id="rId7"/>
    <p:sldId id="267" r:id="rId8"/>
    <p:sldId id="268" r:id="rId9"/>
    <p:sldId id="269" r:id="rId10"/>
    <p:sldId id="272" r:id="rId11"/>
    <p:sldId id="273" r:id="rId12"/>
    <p:sldId id="274" r:id="rId13"/>
    <p:sldId id="275" r:id="rId14"/>
    <p:sldId id="276" r:id="rId15"/>
    <p:sldId id="277" r:id="rId16"/>
    <p:sldId id="278" r:id="rId17"/>
    <p:sldId id="279" r:id="rId18"/>
    <p:sldId id="262" r:id="rId19"/>
    <p:sldId id="260" r:id="rId20"/>
    <p:sldId id="280" r:id="rId21"/>
    <p:sldId id="289" r:id="rId22"/>
    <p:sldId id="281" r:id="rId23"/>
    <p:sldId id="282" r:id="rId24"/>
    <p:sldId id="283" r:id="rId25"/>
    <p:sldId id="285" r:id="rId26"/>
    <p:sldId id="284" r:id="rId27"/>
    <p:sldId id="287" r:id="rId28"/>
    <p:sldId id="286" r:id="rId29"/>
    <p:sldId id="28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F937A-08D4-42DC-8DE8-3CE9FB5FFAA8}" v="57" dt="2022-12-05T23:41:00.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00" d="100"/>
          <a:sy n="100" d="100"/>
        </p:scale>
        <p:origin x="84"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tsch, Gregory P" userId="dbdc908d-5a04-4d06-b747-46dd37ab8b42" providerId="ADAL" clId="{F97F937A-08D4-42DC-8DE8-3CE9FB5FFAA8}"/>
    <pc:docChg chg="modSld">
      <pc:chgData name="Wertsch, Gregory P" userId="dbdc908d-5a04-4d06-b747-46dd37ab8b42" providerId="ADAL" clId="{F97F937A-08D4-42DC-8DE8-3CE9FB5FFAA8}" dt="2022-12-05T23:41:00.336" v="103"/>
      <pc:docMkLst>
        <pc:docMk/>
      </pc:docMkLst>
      <pc:sldChg chg="addSp modSp mod modTransition modAnim">
        <pc:chgData name="Wertsch, Gregory P" userId="dbdc908d-5a04-4d06-b747-46dd37ab8b42" providerId="ADAL" clId="{F97F937A-08D4-42DC-8DE8-3CE9FB5FFAA8}" dt="2022-12-05T23:41:00.336" v="103"/>
        <pc:sldMkLst>
          <pc:docMk/>
          <pc:sldMk cId="501351919" sldId="262"/>
        </pc:sldMkLst>
        <pc:picChg chg="add mod">
          <ac:chgData name="Wertsch, Gregory P" userId="dbdc908d-5a04-4d06-b747-46dd37ab8b42" providerId="ADAL" clId="{F97F937A-08D4-42DC-8DE8-3CE9FB5FFAA8}" dt="2022-12-05T23:25:14.984" v="73" actId="1076"/>
          <ac:picMkLst>
            <pc:docMk/>
            <pc:sldMk cId="501351919" sldId="262"/>
            <ac:picMk id="5" creationId="{EBD03EE8-E6DD-7FBD-BFC5-C1E5DC802872}"/>
          </ac:picMkLst>
        </pc:picChg>
        <pc:picChg chg="add mod">
          <ac:chgData name="Wertsch, Gregory P" userId="dbdc908d-5a04-4d06-b747-46dd37ab8b42" providerId="ADAL" clId="{F97F937A-08D4-42DC-8DE8-3CE9FB5FFAA8}" dt="2022-12-05T23:28:36.376" v="92" actId="1076"/>
          <ac:picMkLst>
            <pc:docMk/>
            <pc:sldMk cId="501351919" sldId="262"/>
            <ac:picMk id="7" creationId="{E7E0A5B7-A83F-327F-D983-DA12A34D4BE9}"/>
          </ac:picMkLst>
        </pc:picChg>
        <pc:picChg chg="add mod">
          <ac:chgData name="Wertsch, Gregory P" userId="dbdc908d-5a04-4d06-b747-46dd37ab8b42" providerId="ADAL" clId="{F97F937A-08D4-42DC-8DE8-3CE9FB5FFAA8}" dt="2022-12-05T23:28:50.927" v="93" actId="1076"/>
          <ac:picMkLst>
            <pc:docMk/>
            <pc:sldMk cId="501351919" sldId="262"/>
            <ac:picMk id="9" creationId="{23F45E69-168A-2EC2-2751-51EEF0DC8E56}"/>
          </ac:picMkLst>
        </pc:picChg>
        <pc:picChg chg="add mod">
          <ac:chgData name="Wertsch, Gregory P" userId="dbdc908d-5a04-4d06-b747-46dd37ab8b42" providerId="ADAL" clId="{F97F937A-08D4-42DC-8DE8-3CE9FB5FFAA8}" dt="2022-12-05T23:27:02.327" v="83" actId="1076"/>
          <ac:picMkLst>
            <pc:docMk/>
            <pc:sldMk cId="501351919" sldId="262"/>
            <ac:picMk id="11" creationId="{D40A0A68-A497-F129-A4CE-31C62928A3D4}"/>
          </ac:picMkLst>
        </pc:picChg>
        <pc:picChg chg="add mod">
          <ac:chgData name="Wertsch, Gregory P" userId="dbdc908d-5a04-4d06-b747-46dd37ab8b42" providerId="ADAL" clId="{F97F937A-08D4-42DC-8DE8-3CE9FB5FFAA8}" dt="2022-12-05T23:40:41.677" v="101" actId="962"/>
          <ac:picMkLst>
            <pc:docMk/>
            <pc:sldMk cId="501351919" sldId="262"/>
            <ac:picMk id="13" creationId="{150E42B5-8124-4A1A-E68D-9C6B87C0F4B9}"/>
          </ac:picMkLst>
        </pc:picChg>
      </pc:sldChg>
      <pc:sldChg chg="modSp mod">
        <pc:chgData name="Wertsch, Gregory P" userId="dbdc908d-5a04-4d06-b747-46dd37ab8b42" providerId="ADAL" clId="{F97F937A-08D4-42DC-8DE8-3CE9FB5FFAA8}" dt="2022-12-05T23:00:08.472" v="13" actId="20577"/>
        <pc:sldMkLst>
          <pc:docMk/>
          <pc:sldMk cId="3835020477" sldId="265"/>
        </pc:sldMkLst>
        <pc:spChg chg="mod">
          <ac:chgData name="Wertsch, Gregory P" userId="dbdc908d-5a04-4d06-b747-46dd37ab8b42" providerId="ADAL" clId="{F97F937A-08D4-42DC-8DE8-3CE9FB5FFAA8}" dt="2022-12-05T23:00:08.472" v="13" actId="20577"/>
          <ac:spMkLst>
            <pc:docMk/>
            <pc:sldMk cId="3835020477" sldId="265"/>
            <ac:spMk id="3" creationId="{F4E78373-2DF9-DD01-1C8F-ABCA0918A787}"/>
          </ac:spMkLst>
        </pc:spChg>
      </pc:sldChg>
      <pc:sldChg chg="modSp mod">
        <pc:chgData name="Wertsch, Gregory P" userId="dbdc908d-5a04-4d06-b747-46dd37ab8b42" providerId="ADAL" clId="{F97F937A-08D4-42DC-8DE8-3CE9FB5FFAA8}" dt="2022-12-05T23:00:23.327" v="16" actId="20577"/>
        <pc:sldMkLst>
          <pc:docMk/>
          <pc:sldMk cId="3752934307" sldId="268"/>
        </pc:sldMkLst>
        <pc:spChg chg="mod">
          <ac:chgData name="Wertsch, Gregory P" userId="dbdc908d-5a04-4d06-b747-46dd37ab8b42" providerId="ADAL" clId="{F97F937A-08D4-42DC-8DE8-3CE9FB5FFAA8}" dt="2022-12-05T23:00:23.327" v="16" actId="20577"/>
          <ac:spMkLst>
            <pc:docMk/>
            <pc:sldMk cId="3752934307" sldId="268"/>
            <ac:spMk id="3" creationId="{7A934D12-A92B-29C8-8147-508E6546501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12/5/2022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B0EC-0588-47E0-95DC-F5F64A489761}"/>
              </a:ext>
            </a:extLst>
          </p:cNvPr>
          <p:cNvSpPr>
            <a:spLocks noGrp="1"/>
          </p:cNvSpPr>
          <p:nvPr>
            <p:ph type="ctrTitle"/>
          </p:nvPr>
        </p:nvSpPr>
        <p:spPr/>
        <p:txBody>
          <a:bodyPr/>
          <a:lstStyle/>
          <a:p>
            <a:r>
              <a:rPr lang="en-US" dirty="0"/>
              <a:t>Let’s Talk about Colorado Shells</a:t>
            </a:r>
          </a:p>
        </p:txBody>
      </p:sp>
      <p:sp>
        <p:nvSpPr>
          <p:cNvPr id="3" name="Subtitle 2">
            <a:extLst>
              <a:ext uri="{FF2B5EF4-FFF2-40B4-BE49-F238E27FC236}">
                <a16:creationId xmlns:a16="http://schemas.microsoft.com/office/drawing/2014/main" id="{91454CE1-B20D-465C-A48C-69FB15183420}"/>
              </a:ext>
            </a:extLst>
          </p:cNvPr>
          <p:cNvSpPr>
            <a:spLocks noGrp="1"/>
          </p:cNvSpPr>
          <p:nvPr>
            <p:ph type="subTitle" idx="1"/>
          </p:nvPr>
        </p:nvSpPr>
        <p:spPr>
          <a:xfrm>
            <a:off x="1902534" y="3602038"/>
            <a:ext cx="8386931" cy="2817812"/>
          </a:xfrm>
        </p:spPr>
        <p:txBody>
          <a:bodyPr>
            <a:normAutofit fontScale="55000" lnSpcReduction="20000"/>
          </a:bodyPr>
          <a:lstStyle/>
          <a:p>
            <a:endParaRPr lang="en-US" dirty="0"/>
          </a:p>
          <a:p>
            <a:r>
              <a:rPr lang="en-US" dirty="0"/>
              <a:t>This presentation is from the viewpoint of a federal investigator who has investigated shell companies         and has seen the devastation that they can do. </a:t>
            </a:r>
          </a:p>
          <a:p>
            <a:endParaRPr lang="en-US" dirty="0"/>
          </a:p>
          <a:p>
            <a:r>
              <a:rPr lang="en-US" i="1" dirty="0">
                <a:solidFill>
                  <a:srgbClr val="FF0000"/>
                </a:solidFill>
              </a:rPr>
              <a:t>The viewpoints expressed in this presentation, and associated proposals, are the presenter’s and not his agency.  This presentation was created to provide the Colorado Fraudulent Business Filings Working Group an additional perspective to consider when suggesting proposals to the State Legislature for legislative action. </a:t>
            </a:r>
          </a:p>
          <a:p>
            <a:endParaRPr lang="en-US" dirty="0"/>
          </a:p>
          <a:p>
            <a:r>
              <a:rPr lang="en-US" dirty="0"/>
              <a:t>Creator: Greg Wertsch</a:t>
            </a:r>
          </a:p>
        </p:txBody>
      </p:sp>
    </p:spTree>
    <p:extLst>
      <p:ext uri="{BB962C8B-B14F-4D97-AF65-F5344CB8AC3E}">
        <p14:creationId xmlns:p14="http://schemas.microsoft.com/office/powerpoint/2010/main" val="252270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6860-0E13-9572-DDC5-277286B9CCFF}"/>
              </a:ext>
            </a:extLst>
          </p:cNvPr>
          <p:cNvSpPr>
            <a:spLocks noGrp="1"/>
          </p:cNvSpPr>
          <p:nvPr>
            <p:ph type="title"/>
          </p:nvPr>
        </p:nvSpPr>
        <p:spPr>
          <a:xfrm>
            <a:off x="924444" y="2458278"/>
            <a:ext cx="10353761" cy="1326321"/>
          </a:xfrm>
        </p:spPr>
        <p:txBody>
          <a:bodyPr/>
          <a:lstStyle/>
          <a:p>
            <a:r>
              <a:rPr lang="en-US" dirty="0"/>
              <a:t>HOW CRIMINALS USE SHELLS TO VICTIMIZE PEOPLE AND BUSINESSES</a:t>
            </a:r>
          </a:p>
        </p:txBody>
      </p:sp>
      <p:sp>
        <p:nvSpPr>
          <p:cNvPr id="3" name="Content Placeholder 2">
            <a:extLst>
              <a:ext uri="{FF2B5EF4-FFF2-40B4-BE49-F238E27FC236}">
                <a16:creationId xmlns:a16="http://schemas.microsoft.com/office/drawing/2014/main" id="{67232FBA-663F-482E-CF39-014A506B809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3771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9C91-7642-E740-892C-4541EC021CD8}"/>
              </a:ext>
            </a:extLst>
          </p:cNvPr>
          <p:cNvSpPr>
            <a:spLocks noGrp="1"/>
          </p:cNvSpPr>
          <p:nvPr>
            <p:ph type="title"/>
          </p:nvPr>
        </p:nvSpPr>
        <p:spPr/>
        <p:txBody>
          <a:bodyPr/>
          <a:lstStyle/>
          <a:p>
            <a:r>
              <a:rPr lang="en-US" dirty="0"/>
              <a:t>There are two types of </a:t>
            </a:r>
            <a:br>
              <a:rPr lang="en-US" dirty="0"/>
            </a:br>
            <a:r>
              <a:rPr lang="en-US" dirty="0"/>
              <a:t>shell companies</a:t>
            </a:r>
          </a:p>
        </p:txBody>
      </p:sp>
      <p:sp>
        <p:nvSpPr>
          <p:cNvPr id="3" name="Content Placeholder 2">
            <a:extLst>
              <a:ext uri="{FF2B5EF4-FFF2-40B4-BE49-F238E27FC236}">
                <a16:creationId xmlns:a16="http://schemas.microsoft.com/office/drawing/2014/main" id="{0BA30939-30BE-7E54-0672-BCB8413C0D63}"/>
              </a:ext>
            </a:extLst>
          </p:cNvPr>
          <p:cNvSpPr>
            <a:spLocks noGrp="1"/>
          </p:cNvSpPr>
          <p:nvPr>
            <p:ph idx="1"/>
          </p:nvPr>
        </p:nvSpPr>
        <p:spPr>
          <a:xfrm>
            <a:off x="913794" y="2096064"/>
            <a:ext cx="10353762" cy="3695136"/>
          </a:xfrm>
        </p:spPr>
        <p:txBody>
          <a:bodyPr>
            <a:normAutofit fontScale="92500" lnSpcReduction="20000"/>
          </a:bodyPr>
          <a:lstStyle/>
          <a:p>
            <a:pPr marL="457200" indent="-457200">
              <a:buAutoNum type="arabicPeriod"/>
            </a:pPr>
            <a:r>
              <a:rPr lang="en-US" b="1" dirty="0"/>
              <a:t>Authentic Shell Companies</a:t>
            </a:r>
          </a:p>
          <a:p>
            <a:pPr lvl="1"/>
            <a:r>
              <a:rPr lang="en-US" dirty="0"/>
              <a:t>They are incorporated using authentic information.</a:t>
            </a:r>
          </a:p>
          <a:p>
            <a:pPr lvl="1"/>
            <a:r>
              <a:rPr lang="en-US" dirty="0"/>
              <a:t>They are responsive to contact.</a:t>
            </a:r>
          </a:p>
          <a:p>
            <a:pPr lvl="1"/>
            <a:r>
              <a:rPr lang="en-US" dirty="0"/>
              <a:t>The basis of their incorporation is lawful.</a:t>
            </a:r>
          </a:p>
          <a:p>
            <a:pPr lvl="1"/>
            <a:r>
              <a:rPr lang="en-US" dirty="0"/>
              <a:t>They may be used for both legal and illegal purposes.</a:t>
            </a:r>
            <a:br>
              <a:rPr lang="en-US" dirty="0"/>
            </a:br>
            <a:endParaRPr lang="en-US" dirty="0"/>
          </a:p>
          <a:p>
            <a:pPr marL="457200" indent="-457200">
              <a:buAutoNum type="arabicPeriod"/>
            </a:pPr>
            <a:r>
              <a:rPr lang="en-US" b="1" dirty="0"/>
              <a:t>Illicit Shell Companies</a:t>
            </a:r>
          </a:p>
          <a:p>
            <a:pPr lvl="1"/>
            <a:r>
              <a:rPr lang="en-US" dirty="0"/>
              <a:t>They incorporate using false information.</a:t>
            </a:r>
          </a:p>
          <a:p>
            <a:pPr lvl="1"/>
            <a:r>
              <a:rPr lang="en-US" dirty="0"/>
              <a:t>They are non-responsive to contact. </a:t>
            </a:r>
          </a:p>
          <a:p>
            <a:pPr lvl="1"/>
            <a:r>
              <a:rPr lang="en-US" dirty="0"/>
              <a:t>The basis of their incorporation is unlawful.</a:t>
            </a:r>
          </a:p>
          <a:p>
            <a:pPr lvl="1"/>
            <a:r>
              <a:rPr lang="en-US" dirty="0"/>
              <a:t>They are much more likely to be used to violate state and federal law.</a:t>
            </a:r>
          </a:p>
        </p:txBody>
      </p:sp>
    </p:spTree>
    <p:extLst>
      <p:ext uri="{BB962C8B-B14F-4D97-AF65-F5344CB8AC3E}">
        <p14:creationId xmlns:p14="http://schemas.microsoft.com/office/powerpoint/2010/main" val="2084629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D7E8-763E-42D2-C6F2-C353853A7268}"/>
              </a:ext>
            </a:extLst>
          </p:cNvPr>
          <p:cNvSpPr>
            <a:spLocks noGrp="1"/>
          </p:cNvSpPr>
          <p:nvPr>
            <p:ph type="title"/>
          </p:nvPr>
        </p:nvSpPr>
        <p:spPr/>
        <p:txBody>
          <a:bodyPr/>
          <a:lstStyle/>
          <a:p>
            <a:r>
              <a:rPr lang="en-US" dirty="0"/>
              <a:t>Benefits of an illicit shell company</a:t>
            </a:r>
          </a:p>
        </p:txBody>
      </p:sp>
      <p:sp>
        <p:nvSpPr>
          <p:cNvPr id="3" name="Content Placeholder 2">
            <a:extLst>
              <a:ext uri="{FF2B5EF4-FFF2-40B4-BE49-F238E27FC236}">
                <a16:creationId xmlns:a16="http://schemas.microsoft.com/office/drawing/2014/main" id="{F83345EC-AADB-5247-3FDF-95F045CA5956}"/>
              </a:ext>
            </a:extLst>
          </p:cNvPr>
          <p:cNvSpPr>
            <a:spLocks noGrp="1"/>
          </p:cNvSpPr>
          <p:nvPr>
            <p:ph idx="1"/>
          </p:nvPr>
        </p:nvSpPr>
        <p:spPr>
          <a:xfrm>
            <a:off x="913795" y="1935921"/>
            <a:ext cx="9870162" cy="4216401"/>
          </a:xfrm>
        </p:spPr>
        <p:txBody>
          <a:bodyPr>
            <a:normAutofit fontScale="92500"/>
          </a:bodyPr>
          <a:lstStyle/>
          <a:p>
            <a:r>
              <a:rPr lang="en-US" dirty="0"/>
              <a:t>Unlike regular businesses and even authentic shell companies, they:</a:t>
            </a:r>
          </a:p>
          <a:p>
            <a:pPr lvl="1"/>
            <a:r>
              <a:rPr lang="en-US" dirty="0"/>
              <a:t>Likely won't get prosecuted for not paying their state sales and income taxes.</a:t>
            </a:r>
          </a:p>
          <a:p>
            <a:pPr lvl="1"/>
            <a:r>
              <a:rPr lang="en-US" dirty="0"/>
              <a:t>Likely won’t get prosecuted for not paying their federal income taxes. </a:t>
            </a:r>
          </a:p>
          <a:p>
            <a:pPr lvl="1"/>
            <a:r>
              <a:rPr lang="en-US" dirty="0"/>
              <a:t>Likely won’t get prosecuted for not paying their customs duties.</a:t>
            </a:r>
          </a:p>
          <a:p>
            <a:pPr lvl="1"/>
            <a:r>
              <a:rPr lang="en-US" dirty="0"/>
              <a:t>Likely won’t get prosecuted for importing dangerous and counterfeit goods into the US.</a:t>
            </a:r>
          </a:p>
          <a:p>
            <a:pPr lvl="1"/>
            <a:r>
              <a:rPr lang="en-US" dirty="0"/>
              <a:t>Likely won’t get prosecuted for exporting weapons and components to US enemies. </a:t>
            </a:r>
          </a:p>
          <a:p>
            <a:pPr lvl="1"/>
            <a:r>
              <a:rPr lang="en-US" dirty="0"/>
              <a:t>Likely won’t get prosecuted for stealing money from people donating to charities.</a:t>
            </a:r>
          </a:p>
          <a:p>
            <a:pPr lvl="1"/>
            <a:r>
              <a:rPr lang="en-US" dirty="0"/>
              <a:t>Likely won’t get prosecuted for stealing money from personal and business bank accounts.</a:t>
            </a:r>
          </a:p>
          <a:p>
            <a:pPr lvl="1"/>
            <a:r>
              <a:rPr lang="en-US" dirty="0"/>
              <a:t>Likely won’t get prosecuted for violating human rights, using child labor, and enslaving employees?</a:t>
            </a:r>
          </a:p>
          <a:p>
            <a:pPr lvl="1"/>
            <a:r>
              <a:rPr lang="en-US" dirty="0">
                <a:highlight>
                  <a:srgbClr val="FF0000"/>
                </a:highlight>
              </a:rPr>
              <a:t>They offer incredible competitive advantages over authentic Colorado companies.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8376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04DD-A4D8-C1BA-5D64-9BF0538EABEF}"/>
              </a:ext>
            </a:extLst>
          </p:cNvPr>
          <p:cNvSpPr>
            <a:spLocks noGrp="1"/>
          </p:cNvSpPr>
          <p:nvPr>
            <p:ph type="title"/>
          </p:nvPr>
        </p:nvSpPr>
        <p:spPr/>
        <p:txBody>
          <a:bodyPr/>
          <a:lstStyle/>
          <a:p>
            <a:r>
              <a:rPr lang="en-US" dirty="0"/>
              <a:t>How Can Coloradoan </a:t>
            </a:r>
            <a:br>
              <a:rPr lang="en-US" dirty="0"/>
            </a:br>
            <a:r>
              <a:rPr lang="en-US" dirty="0"/>
              <a:t>small businesses survive?</a:t>
            </a:r>
          </a:p>
        </p:txBody>
      </p:sp>
      <p:sp>
        <p:nvSpPr>
          <p:cNvPr id="3" name="Content Placeholder 2">
            <a:extLst>
              <a:ext uri="{FF2B5EF4-FFF2-40B4-BE49-F238E27FC236}">
                <a16:creationId xmlns:a16="http://schemas.microsoft.com/office/drawing/2014/main" id="{947EEF27-084E-63A8-E2FD-343CCB1CD5A8}"/>
              </a:ext>
            </a:extLst>
          </p:cNvPr>
          <p:cNvSpPr>
            <a:spLocks noGrp="1"/>
          </p:cNvSpPr>
          <p:nvPr>
            <p:ph idx="1"/>
          </p:nvPr>
        </p:nvSpPr>
        <p:spPr/>
        <p:txBody>
          <a:bodyPr/>
          <a:lstStyle/>
          <a:p>
            <a:pPr marL="0" indent="0">
              <a:buNone/>
            </a:pPr>
            <a:r>
              <a:rPr lang="en-US" b="1" dirty="0">
                <a:highlight>
                  <a:srgbClr val="FF0000"/>
                </a:highlight>
              </a:rPr>
              <a:t>How can any Colorado business compete against illicit shells that:</a:t>
            </a:r>
          </a:p>
          <a:p>
            <a:r>
              <a:rPr lang="en-US" b="1" dirty="0"/>
              <a:t>Don’t pay taxes</a:t>
            </a:r>
            <a:r>
              <a:rPr lang="en-US" dirty="0"/>
              <a:t>, </a:t>
            </a:r>
          </a:p>
          <a:p>
            <a:r>
              <a:rPr lang="en-US" b="1" dirty="0"/>
              <a:t>Don’t pay customs duties</a:t>
            </a:r>
          </a:p>
          <a:p>
            <a:r>
              <a:rPr lang="en-US" b="1" dirty="0"/>
              <a:t>May import counterfeit goods</a:t>
            </a:r>
          </a:p>
          <a:p>
            <a:r>
              <a:rPr lang="en-US" b="1" dirty="0"/>
              <a:t>May use child and slave labor</a:t>
            </a:r>
          </a:p>
          <a:p>
            <a:pPr marL="0" indent="0">
              <a:buNone/>
            </a:pPr>
            <a:r>
              <a:rPr lang="en-US" dirty="0"/>
              <a:t>…and </a:t>
            </a:r>
            <a:r>
              <a:rPr lang="en-US" b="1" dirty="0">
                <a:solidFill>
                  <a:srgbClr val="FF0000"/>
                </a:solidFill>
              </a:rPr>
              <a:t>do not care about getting caught </a:t>
            </a:r>
            <a:r>
              <a:rPr lang="en-US" dirty="0"/>
              <a:t>because the owners live in a foreign country without extradition, and they can simply create a new shell for a buck here in Colorado  in under 30 seconds?</a:t>
            </a:r>
          </a:p>
          <a:p>
            <a:endParaRPr lang="en-US" dirty="0"/>
          </a:p>
        </p:txBody>
      </p:sp>
    </p:spTree>
    <p:extLst>
      <p:ext uri="{BB962C8B-B14F-4D97-AF65-F5344CB8AC3E}">
        <p14:creationId xmlns:p14="http://schemas.microsoft.com/office/powerpoint/2010/main" val="360043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2B16-E9B6-9D76-9F0A-0B3DB71919D9}"/>
              </a:ext>
            </a:extLst>
          </p:cNvPr>
          <p:cNvSpPr>
            <a:spLocks noGrp="1"/>
          </p:cNvSpPr>
          <p:nvPr>
            <p:ph type="title"/>
          </p:nvPr>
        </p:nvSpPr>
        <p:spPr/>
        <p:txBody>
          <a:bodyPr/>
          <a:lstStyle/>
          <a:p>
            <a:r>
              <a:rPr lang="en-US" dirty="0"/>
              <a:t>Illicit Shells Hurt much more than just small businesses</a:t>
            </a:r>
          </a:p>
        </p:txBody>
      </p:sp>
      <p:sp>
        <p:nvSpPr>
          <p:cNvPr id="3" name="Content Placeholder 2">
            <a:extLst>
              <a:ext uri="{FF2B5EF4-FFF2-40B4-BE49-F238E27FC236}">
                <a16:creationId xmlns:a16="http://schemas.microsoft.com/office/drawing/2014/main" id="{D6559790-B329-3AF1-6277-615AC83D4C01}"/>
              </a:ext>
            </a:extLst>
          </p:cNvPr>
          <p:cNvSpPr>
            <a:spLocks noGrp="1"/>
          </p:cNvSpPr>
          <p:nvPr>
            <p:ph idx="1"/>
          </p:nvPr>
        </p:nvSpPr>
        <p:spPr/>
        <p:txBody>
          <a:bodyPr>
            <a:normAutofit lnSpcReduction="10000"/>
          </a:bodyPr>
          <a:lstStyle/>
          <a:p>
            <a:r>
              <a:rPr lang="en-US" dirty="0"/>
              <a:t>They also hurt real people, both here in Colorado and around our nation:</a:t>
            </a:r>
          </a:p>
          <a:p>
            <a:pPr lvl="1"/>
            <a:r>
              <a:rPr lang="en-US" dirty="0"/>
              <a:t>Pig Slaughter Romance Fraud</a:t>
            </a:r>
          </a:p>
          <a:p>
            <a:pPr lvl="1"/>
            <a:r>
              <a:rPr lang="en-US" dirty="0"/>
              <a:t>Cyber extortion</a:t>
            </a:r>
          </a:p>
          <a:p>
            <a:pPr lvl="1"/>
            <a:r>
              <a:rPr lang="en-US" dirty="0"/>
              <a:t>Loan Fraud (PPP, EIDL, more)</a:t>
            </a:r>
          </a:p>
          <a:p>
            <a:pPr lvl="1"/>
            <a:r>
              <a:rPr lang="en-US" dirty="0"/>
              <a:t>Unemployment Fraud</a:t>
            </a:r>
          </a:p>
          <a:p>
            <a:pPr lvl="1"/>
            <a:r>
              <a:rPr lang="en-US" dirty="0"/>
              <a:t>Raising prices of homes and local goods</a:t>
            </a:r>
          </a:p>
          <a:p>
            <a:pPr lvl="1"/>
            <a:r>
              <a:rPr lang="en-US" dirty="0"/>
              <a:t>Destroy families and their jobs</a:t>
            </a:r>
          </a:p>
          <a:p>
            <a:pPr lvl="1"/>
            <a:r>
              <a:rPr lang="en-US" dirty="0"/>
              <a:t>Steal tax money from our state, other states, and the federal government</a:t>
            </a:r>
          </a:p>
          <a:p>
            <a:pPr lvl="1"/>
            <a:r>
              <a:rPr lang="en-US" dirty="0"/>
              <a:t>Counterfeit goods put our lives and our children's’ lives at risk.</a:t>
            </a:r>
          </a:p>
          <a:p>
            <a:pPr lvl="2"/>
            <a:r>
              <a:rPr lang="en-US" dirty="0"/>
              <a:t>Counterfeit medications, airplane parts, safety gear, and so much more.</a:t>
            </a:r>
          </a:p>
          <a:p>
            <a:pPr lvl="2"/>
            <a:endParaRPr lang="en-US" dirty="0"/>
          </a:p>
          <a:p>
            <a:pPr lvl="1"/>
            <a:endParaRPr lang="en-US" dirty="0"/>
          </a:p>
        </p:txBody>
      </p:sp>
    </p:spTree>
    <p:extLst>
      <p:ext uri="{BB962C8B-B14F-4D97-AF65-F5344CB8AC3E}">
        <p14:creationId xmlns:p14="http://schemas.microsoft.com/office/powerpoint/2010/main" val="146498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BE46-B136-A48E-A5B7-DBABF6C8D4B0}"/>
              </a:ext>
            </a:extLst>
          </p:cNvPr>
          <p:cNvSpPr>
            <a:spLocks noGrp="1"/>
          </p:cNvSpPr>
          <p:nvPr>
            <p:ph type="title"/>
          </p:nvPr>
        </p:nvSpPr>
        <p:spPr/>
        <p:txBody>
          <a:bodyPr/>
          <a:lstStyle/>
          <a:p>
            <a:r>
              <a:rPr lang="en-US" dirty="0"/>
              <a:t>Illicit Shells weaken America</a:t>
            </a:r>
          </a:p>
        </p:txBody>
      </p:sp>
      <p:sp>
        <p:nvSpPr>
          <p:cNvPr id="3" name="Content Placeholder 2">
            <a:extLst>
              <a:ext uri="{FF2B5EF4-FFF2-40B4-BE49-F238E27FC236}">
                <a16:creationId xmlns:a16="http://schemas.microsoft.com/office/drawing/2014/main" id="{110162F8-656E-D119-5D38-CE36C8A8E74C}"/>
              </a:ext>
            </a:extLst>
          </p:cNvPr>
          <p:cNvSpPr>
            <a:spLocks noGrp="1"/>
          </p:cNvSpPr>
          <p:nvPr>
            <p:ph idx="1"/>
          </p:nvPr>
        </p:nvSpPr>
        <p:spPr/>
        <p:txBody>
          <a:bodyPr>
            <a:normAutofit lnSpcReduction="10000"/>
          </a:bodyPr>
          <a:lstStyle/>
          <a:p>
            <a:r>
              <a:rPr lang="en-US" dirty="0"/>
              <a:t>Foreign governments that support the creation of Colorado illicit shell companies do so to weaken our country, our people, our businesses, our critical infrastructure, and our military.</a:t>
            </a:r>
          </a:p>
          <a:p>
            <a:endParaRPr lang="en-US" dirty="0"/>
          </a:p>
          <a:p>
            <a:r>
              <a:rPr lang="en-US" dirty="0"/>
              <a:t>Illicit shell companies can, and have, been used for illegal political fundraising and foreign influence.  </a:t>
            </a:r>
          </a:p>
          <a:p>
            <a:endParaRPr lang="en-US" dirty="0"/>
          </a:p>
          <a:p>
            <a:r>
              <a:rPr lang="en-US" dirty="0"/>
              <a:t>Corrupt government officials, both in the US and abroad, have used illicit shells to steal, hide assets, and funnel campaign money.  </a:t>
            </a:r>
          </a:p>
          <a:p>
            <a:endParaRPr lang="en-US" dirty="0"/>
          </a:p>
        </p:txBody>
      </p:sp>
    </p:spTree>
    <p:extLst>
      <p:ext uri="{BB962C8B-B14F-4D97-AF65-F5344CB8AC3E}">
        <p14:creationId xmlns:p14="http://schemas.microsoft.com/office/powerpoint/2010/main" val="12939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0676-6DB6-1BD6-3760-1FA733DFC1EC}"/>
              </a:ext>
            </a:extLst>
          </p:cNvPr>
          <p:cNvSpPr>
            <a:spLocks noGrp="1"/>
          </p:cNvSpPr>
          <p:nvPr>
            <p:ph type="title"/>
          </p:nvPr>
        </p:nvSpPr>
        <p:spPr/>
        <p:txBody>
          <a:bodyPr/>
          <a:lstStyle/>
          <a:p>
            <a:r>
              <a:rPr lang="en-US" dirty="0"/>
              <a:t>Why can’t Law Enforcement handle illicit shells themselves?</a:t>
            </a:r>
          </a:p>
        </p:txBody>
      </p:sp>
      <p:sp>
        <p:nvSpPr>
          <p:cNvPr id="3" name="Content Placeholder 2">
            <a:extLst>
              <a:ext uri="{FF2B5EF4-FFF2-40B4-BE49-F238E27FC236}">
                <a16:creationId xmlns:a16="http://schemas.microsoft.com/office/drawing/2014/main" id="{0F81D7F2-8E59-D2B3-513A-6609DFD49DA8}"/>
              </a:ext>
            </a:extLst>
          </p:cNvPr>
          <p:cNvSpPr>
            <a:spLocks noGrp="1"/>
          </p:cNvSpPr>
          <p:nvPr>
            <p:ph idx="1"/>
          </p:nvPr>
        </p:nvSpPr>
        <p:spPr/>
        <p:txBody>
          <a:bodyPr>
            <a:normAutofit/>
          </a:bodyPr>
          <a:lstStyle/>
          <a:p>
            <a:pPr marL="0" indent="0" rtl="0" fontAlgn="ctr">
              <a:spcBef>
                <a:spcPts val="0"/>
              </a:spcBef>
              <a:spcAft>
                <a:spcPts val="0"/>
              </a:spcAft>
              <a:buNone/>
            </a:pPr>
            <a:r>
              <a:rPr lang="en-US" sz="1500" b="1" i="0" dirty="0">
                <a:effectLst/>
                <a:highlight>
                  <a:srgbClr val="FF0000"/>
                </a:highlight>
                <a:latin typeface="Calibri" panose="020F0502020204030204" pitchFamily="34" charset="0"/>
              </a:rPr>
              <a:t>State and Federal prosecutors won't consider prosecuting the formation of an illicit shell unless it has been found to have directly defrauded victims of hundreds of thousands of dollars, but this doesn’t happen because:</a:t>
            </a:r>
            <a:br>
              <a:rPr lang="en-US" sz="1500" b="0" i="0" dirty="0">
                <a:effectLst/>
                <a:highlight>
                  <a:srgbClr val="FF0000"/>
                </a:highlight>
                <a:latin typeface="Calibri" panose="020F0502020204030204" pitchFamily="34" charset="0"/>
              </a:rPr>
            </a:br>
            <a:endParaRPr lang="en-US" sz="1500" b="0" i="0" dirty="0">
              <a:effectLst/>
              <a:highlight>
                <a:srgbClr val="FF0000"/>
              </a:highlight>
              <a:latin typeface="Calibri" panose="020F0502020204030204" pitchFamily="34" charset="0"/>
            </a:endParaRPr>
          </a:p>
          <a:p>
            <a:pPr lvl="1" fontAlgn="ctr">
              <a:spcBef>
                <a:spcPts val="0"/>
              </a:spcBef>
            </a:pPr>
            <a:r>
              <a:rPr lang="en-US" sz="1500" b="0" i="0" dirty="0">
                <a:effectLst/>
                <a:latin typeface="Calibri" panose="020F0502020204030204" pitchFamily="34" charset="0"/>
              </a:rPr>
              <a:t>They can incorporate unlimited illicit shells in Colorado, and they know to keep the fraud in each shell lower than prosecutorial thresholds. </a:t>
            </a:r>
          </a:p>
          <a:p>
            <a:pPr lvl="1" fontAlgn="ctr">
              <a:spcBef>
                <a:spcPts val="0"/>
              </a:spcBef>
            </a:pPr>
            <a:r>
              <a:rPr lang="en-US" sz="1500" b="0" i="0" dirty="0">
                <a:effectLst/>
                <a:latin typeface="Calibri" panose="020F0502020204030204" pitchFamily="34" charset="0"/>
              </a:rPr>
              <a:t>They are hardly ever located in Colorado, or even in the United States.</a:t>
            </a:r>
          </a:p>
          <a:p>
            <a:pPr lvl="1" fontAlgn="ctr">
              <a:spcBef>
                <a:spcPts val="0"/>
              </a:spcBef>
            </a:pPr>
            <a:r>
              <a:rPr lang="en-US" sz="1500" b="0" i="0" dirty="0">
                <a:effectLst/>
                <a:latin typeface="Calibri" panose="020F0502020204030204" pitchFamily="34" charset="0"/>
              </a:rPr>
              <a:t>They may never be identified because the illicit shells contain no real information and certain foreign countries rarely assist with investigations. </a:t>
            </a:r>
          </a:p>
          <a:p>
            <a:pPr marL="1143000" lvl="2" indent="-228600" rtl="0" fontAlgn="ctr">
              <a:spcBef>
                <a:spcPts val="0"/>
              </a:spcBef>
              <a:spcAft>
                <a:spcPts val="0"/>
              </a:spcAft>
              <a:buFont typeface="+mj-lt"/>
              <a:buAutoNum type="romanLcPeriod"/>
            </a:pPr>
            <a:endParaRPr lang="en-US" sz="1500" dirty="0">
              <a:effectLst/>
              <a:latin typeface="Calibri" panose="020F0502020204030204" pitchFamily="34" charset="0"/>
            </a:endParaRPr>
          </a:p>
          <a:p>
            <a:pPr marL="0" indent="0" rtl="0" fontAlgn="ctr">
              <a:spcBef>
                <a:spcPts val="0"/>
              </a:spcBef>
              <a:spcAft>
                <a:spcPts val="0"/>
              </a:spcAft>
              <a:buNone/>
            </a:pPr>
            <a:r>
              <a:rPr lang="en-US" sz="1500" b="1" dirty="0">
                <a:effectLst/>
                <a:highlight>
                  <a:srgbClr val="FF0000"/>
                </a:highlight>
                <a:latin typeface="Calibri" panose="020F0502020204030204" pitchFamily="34" charset="0"/>
              </a:rPr>
              <a:t>S</a:t>
            </a:r>
            <a:r>
              <a:rPr lang="en-US" sz="1500" b="1" i="0" dirty="0">
                <a:effectLst/>
                <a:highlight>
                  <a:srgbClr val="FF0000"/>
                </a:highlight>
                <a:latin typeface="Calibri" panose="020F0502020204030204" pitchFamily="34" charset="0"/>
              </a:rPr>
              <a:t>tate and federal prosecutors DO NOT prosecute the indirect harms caused by illicit shells, such as:</a:t>
            </a:r>
          </a:p>
          <a:p>
            <a:pPr marL="685800" marR="0">
              <a:spcBef>
                <a:spcPts val="0"/>
              </a:spcBef>
              <a:spcAft>
                <a:spcPts val="0"/>
              </a:spcAft>
            </a:pPr>
            <a:r>
              <a:rPr lang="en-US" sz="1500" b="0" i="0" dirty="0">
                <a:effectLst/>
                <a:latin typeface="Calibri" panose="020F0502020204030204" pitchFamily="34" charset="0"/>
              </a:rPr>
              <a:t>The destruction of small businesses because they can't complete.</a:t>
            </a:r>
          </a:p>
          <a:p>
            <a:pPr marL="685800" marR="0">
              <a:spcBef>
                <a:spcPts val="0"/>
              </a:spcBef>
              <a:spcAft>
                <a:spcPts val="0"/>
              </a:spcAft>
            </a:pPr>
            <a:r>
              <a:rPr lang="en-US" sz="1500" b="0" i="0" dirty="0">
                <a:effectLst/>
                <a:latin typeface="Calibri" panose="020F0502020204030204" pitchFamily="34" charset="0"/>
              </a:rPr>
              <a:t>Rising home and good prices.</a:t>
            </a:r>
          </a:p>
          <a:p>
            <a:pPr marL="685800" marR="0">
              <a:spcBef>
                <a:spcPts val="0"/>
              </a:spcBef>
              <a:spcAft>
                <a:spcPts val="0"/>
              </a:spcAft>
            </a:pPr>
            <a:r>
              <a:rPr lang="en-US" sz="1500" b="0" i="0" dirty="0">
                <a:effectLst/>
                <a:latin typeface="Calibri" panose="020F0502020204030204" pitchFamily="34" charset="0"/>
              </a:rPr>
              <a:t>The bolstering of bad actors here and abroad.</a:t>
            </a:r>
          </a:p>
          <a:p>
            <a:endParaRPr lang="en-US" dirty="0"/>
          </a:p>
        </p:txBody>
      </p:sp>
    </p:spTree>
    <p:extLst>
      <p:ext uri="{BB962C8B-B14F-4D97-AF65-F5344CB8AC3E}">
        <p14:creationId xmlns:p14="http://schemas.microsoft.com/office/powerpoint/2010/main" val="369050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D716-36D7-5EBD-9184-1C4DED76ECD4}"/>
              </a:ext>
            </a:extLst>
          </p:cNvPr>
          <p:cNvSpPr>
            <a:spLocks noGrp="1"/>
          </p:cNvSpPr>
          <p:nvPr>
            <p:ph type="title"/>
          </p:nvPr>
        </p:nvSpPr>
        <p:spPr/>
        <p:txBody>
          <a:bodyPr>
            <a:normAutofit fontScale="90000"/>
          </a:bodyPr>
          <a:lstStyle/>
          <a:p>
            <a:r>
              <a:rPr lang="en-US" dirty="0"/>
              <a:t>The </a:t>
            </a:r>
            <a:br>
              <a:rPr lang="en-US" dirty="0"/>
            </a:br>
            <a:r>
              <a:rPr lang="en-US" dirty="0"/>
              <a:t>Corporate transparency Act (CTA) </a:t>
            </a:r>
            <a:br>
              <a:rPr lang="en-US" dirty="0"/>
            </a:br>
            <a:r>
              <a:rPr lang="en-US" dirty="0"/>
              <a:t>won't stop illicit shells</a:t>
            </a:r>
          </a:p>
        </p:txBody>
      </p:sp>
      <p:sp>
        <p:nvSpPr>
          <p:cNvPr id="3" name="Content Placeholder 2">
            <a:extLst>
              <a:ext uri="{FF2B5EF4-FFF2-40B4-BE49-F238E27FC236}">
                <a16:creationId xmlns:a16="http://schemas.microsoft.com/office/drawing/2014/main" id="{A969D86F-F28A-BE32-7C59-70136822E244}"/>
              </a:ext>
            </a:extLst>
          </p:cNvPr>
          <p:cNvSpPr>
            <a:spLocks noGrp="1"/>
          </p:cNvSpPr>
          <p:nvPr>
            <p:ph idx="1"/>
          </p:nvPr>
        </p:nvSpPr>
        <p:spPr/>
        <p:txBody>
          <a:bodyPr>
            <a:normAutofit fontScale="85000" lnSpcReduction="10000"/>
          </a:bodyPr>
          <a:lstStyle/>
          <a:p>
            <a:pPr marL="0" indent="0">
              <a:buNone/>
            </a:pPr>
            <a:r>
              <a:rPr lang="en-US" dirty="0">
                <a:highlight>
                  <a:srgbClr val="FF0000"/>
                </a:highlight>
              </a:rPr>
              <a:t>The CTA will only require beneficial ownership information weeks after an illicit shell is formed. </a:t>
            </a:r>
          </a:p>
          <a:p>
            <a:pPr lvl="1"/>
            <a:r>
              <a:rPr lang="en-US" dirty="0"/>
              <a:t>Illicit shells will have already used the incorporation to open bank accounts, obtain EINs, and other required backstopping by the time the CTA notices they haven’t filed, or they have filed false information.</a:t>
            </a:r>
          </a:p>
          <a:p>
            <a:pPr lvl="1"/>
            <a:endParaRPr lang="en-US" dirty="0"/>
          </a:p>
          <a:p>
            <a:pPr marL="0" indent="0">
              <a:buNone/>
            </a:pPr>
            <a:r>
              <a:rPr lang="en-US" dirty="0">
                <a:highlight>
                  <a:srgbClr val="FF0000"/>
                </a:highlight>
              </a:rPr>
              <a:t>The CTA won’t know who to fine since the illicit shell does not provide real information. </a:t>
            </a:r>
          </a:p>
          <a:p>
            <a:pPr lvl="1"/>
            <a:r>
              <a:rPr lang="en-US" dirty="0"/>
              <a:t>The owners of the illicit shell will have no consequences for failure to file CTA information.</a:t>
            </a:r>
          </a:p>
          <a:p>
            <a:pPr marL="457200" lvl="1" indent="0">
              <a:buNone/>
            </a:pPr>
            <a:endParaRPr lang="en-US" dirty="0"/>
          </a:p>
          <a:p>
            <a:pPr marL="0" indent="0">
              <a:buNone/>
            </a:pPr>
            <a:r>
              <a:rPr lang="en-US" dirty="0">
                <a:highlight>
                  <a:srgbClr val="FF0000"/>
                </a:highlight>
              </a:rPr>
              <a:t>The CTA can’t inform banks, or other private entities, that a company has failed to file.</a:t>
            </a:r>
          </a:p>
          <a:p>
            <a:pPr lvl="1"/>
            <a:r>
              <a:rPr lang="en-US" dirty="0"/>
              <a:t>This means that the bank and brokerage accounts, and other accounts, won’t be affected.  </a:t>
            </a:r>
          </a:p>
          <a:p>
            <a:pPr lvl="1"/>
            <a:r>
              <a:rPr lang="en-US" dirty="0"/>
              <a:t>The CTA will have no impact on illicit shells continuing to form and hurting our people and country.  </a:t>
            </a:r>
          </a:p>
        </p:txBody>
      </p:sp>
    </p:spTree>
    <p:extLst>
      <p:ext uri="{BB962C8B-B14F-4D97-AF65-F5344CB8AC3E}">
        <p14:creationId xmlns:p14="http://schemas.microsoft.com/office/powerpoint/2010/main" val="2483911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1B9F-399A-4191-A173-CDFD4F27BC78}"/>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40B71D7E-18AE-4FEA-AA98-968704E83CBD}"/>
              </a:ext>
            </a:extLst>
          </p:cNvPr>
          <p:cNvSpPr>
            <a:spLocks noGrp="1"/>
          </p:cNvSpPr>
          <p:nvPr>
            <p:ph idx="1"/>
          </p:nvPr>
        </p:nvSpPr>
        <p:spPr>
          <a:xfrm>
            <a:off x="913795" y="1857939"/>
            <a:ext cx="10353762" cy="4390461"/>
          </a:xfrm>
        </p:spPr>
        <p:txBody>
          <a:bodyPr>
            <a:normAutofit/>
          </a:bodyPr>
          <a:lstStyle/>
          <a:p>
            <a:r>
              <a:rPr lang="en-US" sz="1900" dirty="0">
                <a:latin typeface="Calibri" panose="020F0502020204030204" pitchFamily="34" charset="0"/>
                <a:cs typeface="Calibri" panose="020F0502020204030204" pitchFamily="34" charset="0"/>
              </a:rPr>
              <a:t>There are 80 United Nation entities registered in Colorado. Some linked to potential political corruption.</a:t>
            </a:r>
            <a:br>
              <a:rPr lang="en-US" sz="1900" dirty="0">
                <a:latin typeface="Calibri" panose="020F0502020204030204" pitchFamily="34" charset="0"/>
                <a:cs typeface="Calibri" panose="020F0502020204030204" pitchFamily="34" charset="0"/>
              </a:rPr>
            </a:br>
            <a:endParaRPr lang="en-US" sz="1900"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Foreign importers of counterfeit goods are using illicit Colorado shells to import hundreds of millions of dollars of counterfeit goods, and paying little to no duty, which are then sold to unsuspecting consumers.</a:t>
            </a:r>
          </a:p>
          <a:p>
            <a:endParaRPr lang="en-US" sz="1900"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Exporters are using illicit shells to export technology that is being used against our allies at war. </a:t>
            </a:r>
          </a:p>
          <a:p>
            <a:endParaRPr lang="en-US" sz="1900"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Pig Slaughter Romance Fraud</a:t>
            </a:r>
          </a:p>
        </p:txBody>
      </p:sp>
      <p:pic>
        <p:nvPicPr>
          <p:cNvPr id="5" name="Picture 4" descr="Table">
            <a:extLst>
              <a:ext uri="{FF2B5EF4-FFF2-40B4-BE49-F238E27FC236}">
                <a16:creationId xmlns:a16="http://schemas.microsoft.com/office/drawing/2014/main" id="{EBD03EE8-E6DD-7FBD-BFC5-C1E5DC802872}"/>
              </a:ext>
            </a:extLst>
          </p:cNvPr>
          <p:cNvPicPr>
            <a:picLocks noChangeAspect="1"/>
          </p:cNvPicPr>
          <p:nvPr/>
        </p:nvPicPr>
        <p:blipFill>
          <a:blip r:embed="rId2"/>
          <a:stretch>
            <a:fillRect/>
          </a:stretch>
        </p:blipFill>
        <p:spPr>
          <a:xfrm>
            <a:off x="1765873" y="0"/>
            <a:ext cx="5310209" cy="6858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7E0A5B7-A83F-327F-D983-DA12A34D4BE9}"/>
              </a:ext>
            </a:extLst>
          </p:cNvPr>
          <p:cNvPicPr>
            <a:picLocks noChangeAspect="1"/>
          </p:cNvPicPr>
          <p:nvPr/>
        </p:nvPicPr>
        <p:blipFill>
          <a:blip r:embed="rId3"/>
          <a:stretch>
            <a:fillRect/>
          </a:stretch>
        </p:blipFill>
        <p:spPr>
          <a:xfrm>
            <a:off x="2261980" y="814055"/>
            <a:ext cx="6636026" cy="4977020"/>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23F45E69-168A-2EC2-2751-51EEF0DC8E56}"/>
              </a:ext>
            </a:extLst>
          </p:cNvPr>
          <p:cNvPicPr>
            <a:picLocks noChangeAspect="1"/>
          </p:cNvPicPr>
          <p:nvPr/>
        </p:nvPicPr>
        <p:blipFill>
          <a:blip r:embed="rId4"/>
          <a:stretch>
            <a:fillRect/>
          </a:stretch>
        </p:blipFill>
        <p:spPr>
          <a:xfrm>
            <a:off x="3330695" y="142875"/>
            <a:ext cx="5841124" cy="6858000"/>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D40A0A68-A497-F129-A4CE-31C62928A3D4}"/>
              </a:ext>
            </a:extLst>
          </p:cNvPr>
          <p:cNvPicPr>
            <a:picLocks noChangeAspect="1"/>
          </p:cNvPicPr>
          <p:nvPr/>
        </p:nvPicPr>
        <p:blipFill>
          <a:blip r:embed="rId5"/>
          <a:stretch>
            <a:fillRect/>
          </a:stretch>
        </p:blipFill>
        <p:spPr>
          <a:xfrm>
            <a:off x="4129565" y="512015"/>
            <a:ext cx="8062435" cy="5657850"/>
          </a:xfrm>
          <a:prstGeom prst="rect">
            <a:avLst/>
          </a:prstGeom>
        </p:spPr>
      </p:pic>
      <p:pic>
        <p:nvPicPr>
          <p:cNvPr id="13" name="Picture 12" descr="Text">
            <a:extLst>
              <a:ext uri="{FF2B5EF4-FFF2-40B4-BE49-F238E27FC236}">
                <a16:creationId xmlns:a16="http://schemas.microsoft.com/office/drawing/2014/main" id="{150E42B5-8124-4A1A-E68D-9C6B87C0F4B9}"/>
              </a:ext>
            </a:extLst>
          </p:cNvPr>
          <p:cNvPicPr>
            <a:picLocks noChangeAspect="1"/>
          </p:cNvPicPr>
          <p:nvPr/>
        </p:nvPicPr>
        <p:blipFill>
          <a:blip r:embed="rId6"/>
          <a:stretch>
            <a:fillRect/>
          </a:stretch>
        </p:blipFill>
        <p:spPr>
          <a:xfrm>
            <a:off x="1142735" y="356730"/>
            <a:ext cx="10217044" cy="5198877"/>
          </a:xfrm>
          <a:prstGeom prst="rect">
            <a:avLst/>
          </a:prstGeom>
        </p:spPr>
      </p:pic>
    </p:spTree>
    <p:extLst>
      <p:ext uri="{BB962C8B-B14F-4D97-AF65-F5344CB8AC3E}">
        <p14:creationId xmlns:p14="http://schemas.microsoft.com/office/powerpoint/2010/main" val="50135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1"/>
                                        </p:tgtEl>
                                        <p:attrNameLst>
                                          <p:attrName>ppt_w</p:attrName>
                                        </p:attrNameLst>
                                      </p:cBhvr>
                                      <p:tavLst>
                                        <p:tav tm="0">
                                          <p:val>
                                            <p:strVal val="ppt_w"/>
                                          </p:val>
                                        </p:tav>
                                        <p:tav tm="100000">
                                          <p:val>
                                            <p:fltVal val="0"/>
                                          </p:val>
                                        </p:tav>
                                      </p:tavLst>
                                    </p:anim>
                                    <p:anim calcmode="lin" valueType="num">
                                      <p:cBhvr>
                                        <p:cTn id="23" dur="1000"/>
                                        <p:tgtEl>
                                          <p:spTgt spid="11"/>
                                        </p:tgtEl>
                                        <p:attrNameLst>
                                          <p:attrName>ppt_h</p:attrName>
                                        </p:attrNameLst>
                                      </p:cBhvr>
                                      <p:tavLst>
                                        <p:tav tm="0">
                                          <p:val>
                                            <p:strVal val="ppt_h"/>
                                          </p:val>
                                        </p:tav>
                                        <p:tav tm="100000">
                                          <p:val>
                                            <p:fltVal val="0"/>
                                          </p:val>
                                        </p:tav>
                                      </p:tavLst>
                                    </p:anim>
                                    <p:anim calcmode="lin" valueType="num">
                                      <p:cBhvr>
                                        <p:cTn id="24" dur="1000"/>
                                        <p:tgtEl>
                                          <p:spTgt spid="11"/>
                                        </p:tgtEl>
                                        <p:attrNameLst>
                                          <p:attrName>style.rotation</p:attrName>
                                        </p:attrNameLst>
                                      </p:cBhvr>
                                      <p:tavLst>
                                        <p:tav tm="0">
                                          <p:val>
                                            <p:fltVal val="0"/>
                                          </p:val>
                                        </p:tav>
                                        <p:tav tm="100000">
                                          <p:val>
                                            <p:fltVal val="90"/>
                                          </p:val>
                                        </p:tav>
                                      </p:tavLst>
                                    </p:anim>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5"/>
                                        </p:tgtEl>
                                        <p:attrNameLst>
                                          <p:attrName>ppt_w</p:attrName>
                                        </p:attrNameLst>
                                      </p:cBhvr>
                                      <p:tavLst>
                                        <p:tav tm="0">
                                          <p:val>
                                            <p:strVal val="ppt_w"/>
                                          </p:val>
                                        </p:tav>
                                        <p:tav tm="100000">
                                          <p:val>
                                            <p:fltVal val="0"/>
                                          </p:val>
                                        </p:tav>
                                      </p:tavLst>
                                    </p:anim>
                                    <p:anim calcmode="lin" valueType="num">
                                      <p:cBhvr>
                                        <p:cTn id="31" dur="1000"/>
                                        <p:tgtEl>
                                          <p:spTgt spid="5"/>
                                        </p:tgtEl>
                                        <p:attrNameLst>
                                          <p:attrName>ppt_h</p:attrName>
                                        </p:attrNameLst>
                                      </p:cBhvr>
                                      <p:tavLst>
                                        <p:tav tm="0">
                                          <p:val>
                                            <p:strVal val="ppt_h"/>
                                          </p:val>
                                        </p:tav>
                                        <p:tav tm="100000">
                                          <p:val>
                                            <p:fltVal val="0"/>
                                          </p:val>
                                        </p:tav>
                                      </p:tavLst>
                                    </p:anim>
                                    <p:anim calcmode="lin" valueType="num">
                                      <p:cBhvr>
                                        <p:cTn id="32" dur="1000"/>
                                        <p:tgtEl>
                                          <p:spTgt spid="5"/>
                                        </p:tgtEl>
                                        <p:attrNameLst>
                                          <p:attrName>style.rotation</p:attrName>
                                        </p:attrNameLst>
                                      </p:cBhvr>
                                      <p:tavLst>
                                        <p:tav tm="0">
                                          <p:val>
                                            <p:fltVal val="0"/>
                                          </p:val>
                                        </p:tav>
                                        <p:tav tm="100000">
                                          <p:val>
                                            <p:fltVal val="90"/>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nodeType="clickEffect">
                                  <p:stCondLst>
                                    <p:cond delay="0"/>
                                  </p:stCondLst>
                                  <p:childTnLst>
                                    <p:anim calcmode="lin" valueType="num">
                                      <p:cBhvr>
                                        <p:cTn id="46" dur="1000"/>
                                        <p:tgtEl>
                                          <p:spTgt spid="7"/>
                                        </p:tgtEl>
                                        <p:attrNameLst>
                                          <p:attrName>ppt_w</p:attrName>
                                        </p:attrNameLst>
                                      </p:cBhvr>
                                      <p:tavLst>
                                        <p:tav tm="0">
                                          <p:val>
                                            <p:strVal val="ppt_w"/>
                                          </p:val>
                                        </p:tav>
                                        <p:tav tm="100000">
                                          <p:val>
                                            <p:fltVal val="0"/>
                                          </p:val>
                                        </p:tav>
                                      </p:tavLst>
                                    </p:anim>
                                    <p:anim calcmode="lin" valueType="num">
                                      <p:cBhvr>
                                        <p:cTn id="47" dur="1000"/>
                                        <p:tgtEl>
                                          <p:spTgt spid="7"/>
                                        </p:tgtEl>
                                        <p:attrNameLst>
                                          <p:attrName>ppt_h</p:attrName>
                                        </p:attrNameLst>
                                      </p:cBhvr>
                                      <p:tavLst>
                                        <p:tav tm="0">
                                          <p:val>
                                            <p:strVal val="ppt_h"/>
                                          </p:val>
                                        </p:tav>
                                        <p:tav tm="100000">
                                          <p:val>
                                            <p:fltVal val="0"/>
                                          </p:val>
                                        </p:tav>
                                      </p:tavLst>
                                    </p:anim>
                                    <p:anim calcmode="lin" valueType="num">
                                      <p:cBhvr>
                                        <p:cTn id="48" dur="1000"/>
                                        <p:tgtEl>
                                          <p:spTgt spid="7"/>
                                        </p:tgtEl>
                                        <p:attrNameLst>
                                          <p:attrName>style.rotation</p:attrName>
                                        </p:attrNameLst>
                                      </p:cBhvr>
                                      <p:tavLst>
                                        <p:tav tm="0">
                                          <p:val>
                                            <p:fltVal val="0"/>
                                          </p:val>
                                        </p:tav>
                                        <p:tav tm="100000">
                                          <p:val>
                                            <p:fltVal val="90"/>
                                          </p:val>
                                        </p:tav>
                                      </p:tavLst>
                                    </p:anim>
                                    <p:animEffect transition="out" filter="fade">
                                      <p:cBhvr>
                                        <p:cTn id="49" dur="1000"/>
                                        <p:tgtEl>
                                          <p:spTgt spid="7"/>
                                        </p:tgtEl>
                                      </p:cBhvr>
                                    </p:animEffect>
                                    <p:set>
                                      <p:cBhvr>
                                        <p:cTn id="50" dur="1" fill="hold">
                                          <p:stCondLst>
                                            <p:cond delay="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xit" presetSubtype="0" fill="hold" nodeType="clickEffect">
                                  <p:stCondLst>
                                    <p:cond delay="0"/>
                                  </p:stCondLst>
                                  <p:childTnLst>
                                    <p:anim calcmode="lin" valueType="num">
                                      <p:cBhvr>
                                        <p:cTn id="62" dur="1000"/>
                                        <p:tgtEl>
                                          <p:spTgt spid="9"/>
                                        </p:tgtEl>
                                        <p:attrNameLst>
                                          <p:attrName>ppt_w</p:attrName>
                                        </p:attrNameLst>
                                      </p:cBhvr>
                                      <p:tavLst>
                                        <p:tav tm="0">
                                          <p:val>
                                            <p:strVal val="ppt_w"/>
                                          </p:val>
                                        </p:tav>
                                        <p:tav tm="100000">
                                          <p:val>
                                            <p:fltVal val="0"/>
                                          </p:val>
                                        </p:tav>
                                      </p:tavLst>
                                    </p:anim>
                                    <p:anim calcmode="lin" valueType="num">
                                      <p:cBhvr>
                                        <p:cTn id="63" dur="1000"/>
                                        <p:tgtEl>
                                          <p:spTgt spid="9"/>
                                        </p:tgtEl>
                                        <p:attrNameLst>
                                          <p:attrName>ppt_h</p:attrName>
                                        </p:attrNameLst>
                                      </p:cBhvr>
                                      <p:tavLst>
                                        <p:tav tm="0">
                                          <p:val>
                                            <p:strVal val="ppt_h"/>
                                          </p:val>
                                        </p:tav>
                                        <p:tav tm="100000">
                                          <p:val>
                                            <p:fltVal val="0"/>
                                          </p:val>
                                        </p:tav>
                                      </p:tavLst>
                                    </p:anim>
                                    <p:anim calcmode="lin" valueType="num">
                                      <p:cBhvr>
                                        <p:cTn id="64" dur="1000"/>
                                        <p:tgtEl>
                                          <p:spTgt spid="9"/>
                                        </p:tgtEl>
                                        <p:attrNameLst>
                                          <p:attrName>style.rotation</p:attrName>
                                        </p:attrNameLst>
                                      </p:cBhvr>
                                      <p:tavLst>
                                        <p:tav tm="0">
                                          <p:val>
                                            <p:fltVal val="0"/>
                                          </p:val>
                                        </p:tav>
                                        <p:tav tm="100000">
                                          <p:val>
                                            <p:fltVal val="90"/>
                                          </p:val>
                                        </p:tav>
                                      </p:tavLst>
                                    </p:anim>
                                    <p:animEffect transition="out" filter="fade">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1000" fill="hold"/>
                                        <p:tgtEl>
                                          <p:spTgt spid="13"/>
                                        </p:tgtEl>
                                        <p:attrNameLst>
                                          <p:attrName>ppt_w</p:attrName>
                                        </p:attrNameLst>
                                      </p:cBhvr>
                                      <p:tavLst>
                                        <p:tav tm="0">
                                          <p:val>
                                            <p:fltVal val="0"/>
                                          </p:val>
                                        </p:tav>
                                        <p:tav tm="100000">
                                          <p:val>
                                            <p:strVal val="#ppt_w"/>
                                          </p:val>
                                        </p:tav>
                                      </p:tavLst>
                                    </p:anim>
                                    <p:anim calcmode="lin" valueType="num">
                                      <p:cBhvr>
                                        <p:cTn id="72" dur="1000" fill="hold"/>
                                        <p:tgtEl>
                                          <p:spTgt spid="13"/>
                                        </p:tgtEl>
                                        <p:attrNameLst>
                                          <p:attrName>ppt_h</p:attrName>
                                        </p:attrNameLst>
                                      </p:cBhvr>
                                      <p:tavLst>
                                        <p:tav tm="0">
                                          <p:val>
                                            <p:fltVal val="0"/>
                                          </p:val>
                                        </p:tav>
                                        <p:tav tm="100000">
                                          <p:val>
                                            <p:strVal val="#ppt_h"/>
                                          </p:val>
                                        </p:tav>
                                      </p:tavLst>
                                    </p:anim>
                                    <p:anim calcmode="lin" valueType="num">
                                      <p:cBhvr>
                                        <p:cTn id="73" dur="1000" fill="hold"/>
                                        <p:tgtEl>
                                          <p:spTgt spid="13"/>
                                        </p:tgtEl>
                                        <p:attrNameLst>
                                          <p:attrName>style.rotation</p:attrName>
                                        </p:attrNameLst>
                                      </p:cBhvr>
                                      <p:tavLst>
                                        <p:tav tm="0">
                                          <p:val>
                                            <p:fltVal val="90"/>
                                          </p:val>
                                        </p:tav>
                                        <p:tav tm="100000">
                                          <p:val>
                                            <p:fltVal val="0"/>
                                          </p:val>
                                        </p:tav>
                                      </p:tavLst>
                                    </p:anim>
                                    <p:animEffect transition="in" filter="fade">
                                      <p:cBhvr>
                                        <p:cTn id="74" dur="10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xit" presetSubtype="0" fill="hold" nodeType="clickEffect">
                                  <p:stCondLst>
                                    <p:cond delay="0"/>
                                  </p:stCondLst>
                                  <p:childTnLst>
                                    <p:anim calcmode="lin" valueType="num">
                                      <p:cBhvr>
                                        <p:cTn id="78" dur="1000"/>
                                        <p:tgtEl>
                                          <p:spTgt spid="13"/>
                                        </p:tgtEl>
                                        <p:attrNameLst>
                                          <p:attrName>ppt_w</p:attrName>
                                        </p:attrNameLst>
                                      </p:cBhvr>
                                      <p:tavLst>
                                        <p:tav tm="0">
                                          <p:val>
                                            <p:strVal val="ppt_w"/>
                                          </p:val>
                                        </p:tav>
                                        <p:tav tm="100000">
                                          <p:val>
                                            <p:fltVal val="0"/>
                                          </p:val>
                                        </p:tav>
                                      </p:tavLst>
                                    </p:anim>
                                    <p:anim calcmode="lin" valueType="num">
                                      <p:cBhvr>
                                        <p:cTn id="79" dur="1000"/>
                                        <p:tgtEl>
                                          <p:spTgt spid="13"/>
                                        </p:tgtEl>
                                        <p:attrNameLst>
                                          <p:attrName>ppt_h</p:attrName>
                                        </p:attrNameLst>
                                      </p:cBhvr>
                                      <p:tavLst>
                                        <p:tav tm="0">
                                          <p:val>
                                            <p:strVal val="ppt_h"/>
                                          </p:val>
                                        </p:tav>
                                        <p:tav tm="100000">
                                          <p:val>
                                            <p:fltVal val="0"/>
                                          </p:val>
                                        </p:tav>
                                      </p:tavLst>
                                    </p:anim>
                                    <p:anim calcmode="lin" valueType="num">
                                      <p:cBhvr>
                                        <p:cTn id="80" dur="1000"/>
                                        <p:tgtEl>
                                          <p:spTgt spid="13"/>
                                        </p:tgtEl>
                                        <p:attrNameLst>
                                          <p:attrName>style.rotation</p:attrName>
                                        </p:attrNameLst>
                                      </p:cBhvr>
                                      <p:tavLst>
                                        <p:tav tm="0">
                                          <p:val>
                                            <p:fltVal val="0"/>
                                          </p:val>
                                        </p:tav>
                                        <p:tav tm="100000">
                                          <p:val>
                                            <p:fltVal val="90"/>
                                          </p:val>
                                        </p:tav>
                                      </p:tavLst>
                                    </p:anim>
                                    <p:animEffect transition="out" filter="fade">
                                      <p:cBhvr>
                                        <p:cTn id="81" dur="1000"/>
                                        <p:tgtEl>
                                          <p:spTgt spid="13"/>
                                        </p:tgtEl>
                                      </p:cBhvr>
                                    </p:animEffect>
                                    <p:set>
                                      <p:cBhvr>
                                        <p:cTn id="8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63F9-5F6F-47A3-85E4-3A907DB88C43}"/>
              </a:ext>
            </a:extLst>
          </p:cNvPr>
          <p:cNvSpPr>
            <a:spLocks noGrp="1"/>
          </p:cNvSpPr>
          <p:nvPr>
            <p:ph type="title"/>
          </p:nvPr>
        </p:nvSpPr>
        <p:spPr/>
        <p:txBody>
          <a:bodyPr/>
          <a:lstStyle/>
          <a:p>
            <a:r>
              <a:rPr lang="en-US" dirty="0">
                <a:highlight>
                  <a:srgbClr val="FF0000"/>
                </a:highlight>
              </a:rPr>
              <a:t>Our “Don’t Look Up” moment</a:t>
            </a:r>
          </a:p>
        </p:txBody>
      </p:sp>
      <p:sp>
        <p:nvSpPr>
          <p:cNvPr id="3" name="Content Placeholder 2">
            <a:extLst>
              <a:ext uri="{FF2B5EF4-FFF2-40B4-BE49-F238E27FC236}">
                <a16:creationId xmlns:a16="http://schemas.microsoft.com/office/drawing/2014/main" id="{18D069FD-1C0F-4D55-8F3B-6FF35F8F59C8}"/>
              </a:ext>
            </a:extLst>
          </p:cNvPr>
          <p:cNvSpPr>
            <a:spLocks noGrp="1"/>
          </p:cNvSpPr>
          <p:nvPr>
            <p:ph idx="1"/>
          </p:nvPr>
        </p:nvSpPr>
        <p:spPr>
          <a:xfrm>
            <a:off x="913795" y="1752600"/>
            <a:ext cx="10353762" cy="4610100"/>
          </a:xfrm>
        </p:spPr>
        <p:txBody>
          <a:bodyPr>
            <a:normAutofit lnSpcReduction="10000"/>
          </a:bodyPr>
          <a:lstStyle/>
          <a:p>
            <a:r>
              <a:rPr lang="en-US" dirty="0"/>
              <a:t>Don’t Look Up is a movie about an astronomer that discovers a comet is on a collision course with Earth. Our planet has only 6 months to divert it before it is obliterated. </a:t>
            </a:r>
            <a:br>
              <a:rPr lang="en-US" dirty="0"/>
            </a:br>
            <a:endParaRPr lang="en-US" dirty="0"/>
          </a:p>
          <a:p>
            <a:r>
              <a:rPr lang="en-US" dirty="0"/>
              <a:t>The government is briefed about the risks, and they understand the danger, but they realize that the comet, if captured instead of diverted, has tremendous commercial opportunity. They deem the opportunity to be worth more than the risk. </a:t>
            </a:r>
            <a:br>
              <a:rPr lang="en-US" dirty="0"/>
            </a:br>
            <a:endParaRPr lang="en-US" dirty="0"/>
          </a:p>
          <a:p>
            <a:r>
              <a:rPr lang="en-US" dirty="0"/>
              <a:t>The capture attempt fails, and there is no stopping the comet which is on a collision course with Earth.</a:t>
            </a:r>
            <a:br>
              <a:rPr lang="en-US" dirty="0"/>
            </a:br>
            <a:endParaRPr lang="en-US" dirty="0"/>
          </a:p>
          <a:p>
            <a:r>
              <a:rPr lang="en-US" dirty="0"/>
              <a:t>Knowing what is about to occur, the government tells the people: “Don’t Look Up” as the governmental leaders board a rocket to leave Earth before its obliteration. </a:t>
            </a:r>
          </a:p>
        </p:txBody>
      </p:sp>
    </p:spTree>
    <p:extLst>
      <p:ext uri="{BB962C8B-B14F-4D97-AF65-F5344CB8AC3E}">
        <p14:creationId xmlns:p14="http://schemas.microsoft.com/office/powerpoint/2010/main" val="304183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2FBF-784D-299A-E55E-A35FCDA206B8}"/>
              </a:ext>
            </a:extLst>
          </p:cNvPr>
          <p:cNvSpPr>
            <a:spLocks noGrp="1"/>
          </p:cNvSpPr>
          <p:nvPr>
            <p:ph type="title"/>
          </p:nvPr>
        </p:nvSpPr>
        <p:spPr>
          <a:xfrm>
            <a:off x="1023126" y="2765839"/>
            <a:ext cx="10353761" cy="1326321"/>
          </a:xfrm>
        </p:spPr>
        <p:txBody>
          <a:bodyPr/>
          <a:lstStyle/>
          <a:p>
            <a:r>
              <a:rPr lang="en-US" dirty="0" err="1"/>
              <a:t>SheLL</a:t>
            </a:r>
            <a:r>
              <a:rPr lang="en-US" dirty="0"/>
              <a:t> FORMATION</a:t>
            </a:r>
          </a:p>
        </p:txBody>
      </p:sp>
      <p:sp>
        <p:nvSpPr>
          <p:cNvPr id="3" name="Content Placeholder 2">
            <a:extLst>
              <a:ext uri="{FF2B5EF4-FFF2-40B4-BE49-F238E27FC236}">
                <a16:creationId xmlns:a16="http://schemas.microsoft.com/office/drawing/2014/main" id="{CAB0ACEF-08D6-85E9-CEE9-8EDCF6CE42C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0389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6C4C-BC9E-3F98-6913-01433FA2BD5D}"/>
              </a:ext>
            </a:extLst>
          </p:cNvPr>
          <p:cNvSpPr>
            <a:spLocks noGrp="1"/>
          </p:cNvSpPr>
          <p:nvPr>
            <p:ph type="title"/>
          </p:nvPr>
        </p:nvSpPr>
        <p:spPr/>
        <p:txBody>
          <a:bodyPr/>
          <a:lstStyle/>
          <a:p>
            <a:r>
              <a:rPr lang="en-US" dirty="0"/>
              <a:t>If we “look up” we see…</a:t>
            </a:r>
          </a:p>
        </p:txBody>
      </p:sp>
      <p:sp>
        <p:nvSpPr>
          <p:cNvPr id="3" name="Content Placeholder 2">
            <a:extLst>
              <a:ext uri="{FF2B5EF4-FFF2-40B4-BE49-F238E27FC236}">
                <a16:creationId xmlns:a16="http://schemas.microsoft.com/office/drawing/2014/main" id="{C59DC541-E904-C3CE-ABF1-BC853656D604}"/>
              </a:ext>
            </a:extLst>
          </p:cNvPr>
          <p:cNvSpPr>
            <a:spLocks noGrp="1"/>
          </p:cNvSpPr>
          <p:nvPr>
            <p:ph idx="1"/>
          </p:nvPr>
        </p:nvSpPr>
        <p:spPr/>
        <p:txBody>
          <a:bodyPr>
            <a:normAutofit fontScale="77500" lnSpcReduction="20000"/>
          </a:bodyPr>
          <a:lstStyle/>
          <a:p>
            <a:r>
              <a:rPr lang="en-US" dirty="0"/>
              <a:t>Colorado based illicit shell companies do nothing to help Colorado businesses, our families, or our government. </a:t>
            </a:r>
          </a:p>
          <a:p>
            <a:r>
              <a:rPr lang="en-US" dirty="0"/>
              <a:t>Just one illicit shell can do immense harm both directly and indirectly, in the same way just one arsonist can do immense harm.  </a:t>
            </a:r>
          </a:p>
          <a:p>
            <a:pPr lvl="1"/>
            <a:r>
              <a:rPr lang="en-US" dirty="0"/>
              <a:t>Direct Effect: An arsonist can destroy a home and kill its occupants.  </a:t>
            </a:r>
          </a:p>
          <a:p>
            <a:pPr lvl="1"/>
            <a:r>
              <a:rPr lang="en-US" dirty="0"/>
              <a:t>Indirect Effect: That arsonist can also cause lifelong disruptions for the family members and friends that lost loved ones in the fire. </a:t>
            </a:r>
          </a:p>
          <a:p>
            <a:pPr lvl="1"/>
            <a:r>
              <a:rPr lang="en-US" dirty="0"/>
              <a:t>Illicit shells have had the exact same devastating effects as arsonists do to countless families and their businesses.  </a:t>
            </a:r>
          </a:p>
          <a:p>
            <a:pPr lvl="1"/>
            <a:endParaRPr lang="en-US" dirty="0"/>
          </a:p>
          <a:p>
            <a:r>
              <a:rPr lang="en-US" dirty="0"/>
              <a:t>In Colorado we can identify arsonists, we prosecute arsonists, and we don’t want even one arsonist to be on the loose in our state.  We need to start seeing illicit shells for what they really are – they are created to victimize. They are created to steal. They are created to hide in the shadows. They are created to burn America to the ground. </a:t>
            </a:r>
          </a:p>
          <a:p>
            <a:pPr lvl="1"/>
            <a:endParaRPr lang="en-US" dirty="0"/>
          </a:p>
          <a:p>
            <a:endParaRPr lang="en-US" dirty="0"/>
          </a:p>
        </p:txBody>
      </p:sp>
    </p:spTree>
    <p:extLst>
      <p:ext uri="{BB962C8B-B14F-4D97-AF65-F5344CB8AC3E}">
        <p14:creationId xmlns:p14="http://schemas.microsoft.com/office/powerpoint/2010/main" val="71927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FE1-7340-458D-0727-E0DDAEFA35FA}"/>
              </a:ext>
            </a:extLst>
          </p:cNvPr>
          <p:cNvSpPr>
            <a:spLocks noGrp="1"/>
          </p:cNvSpPr>
          <p:nvPr>
            <p:ph type="title"/>
          </p:nvPr>
        </p:nvSpPr>
        <p:spPr>
          <a:xfrm>
            <a:off x="924444" y="2343150"/>
            <a:ext cx="10353761" cy="1326321"/>
          </a:xfrm>
        </p:spPr>
        <p:txBody>
          <a:bodyPr/>
          <a:lstStyle/>
          <a:p>
            <a:r>
              <a:rPr lang="en-US" dirty="0"/>
              <a:t>12 Proposals</a:t>
            </a:r>
          </a:p>
        </p:txBody>
      </p:sp>
      <p:sp>
        <p:nvSpPr>
          <p:cNvPr id="3" name="Content Placeholder 2">
            <a:extLst>
              <a:ext uri="{FF2B5EF4-FFF2-40B4-BE49-F238E27FC236}">
                <a16:creationId xmlns:a16="http://schemas.microsoft.com/office/drawing/2014/main" id="{D8CA2ECD-C372-B015-4921-681A0A7387F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8230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B5E0-ED5E-D44B-EBF3-6359719D2E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CB8F22-DD65-D06F-6CD8-38E94F50147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1689F9D-5E85-AE45-94E2-8C1ECA2A2F6B}"/>
              </a:ext>
            </a:extLst>
          </p:cNvPr>
          <p:cNvPicPr>
            <a:picLocks noChangeAspect="1"/>
          </p:cNvPicPr>
          <p:nvPr/>
        </p:nvPicPr>
        <p:blipFill>
          <a:blip r:embed="rId2"/>
          <a:stretch>
            <a:fillRect/>
          </a:stretch>
        </p:blipFill>
        <p:spPr>
          <a:xfrm>
            <a:off x="2196547" y="260542"/>
            <a:ext cx="7563679" cy="9779020"/>
          </a:xfrm>
          <a:prstGeom prst="rect">
            <a:avLst/>
          </a:prstGeom>
        </p:spPr>
      </p:pic>
    </p:spTree>
    <p:extLst>
      <p:ext uri="{BB962C8B-B14F-4D97-AF65-F5344CB8AC3E}">
        <p14:creationId xmlns:p14="http://schemas.microsoft.com/office/powerpoint/2010/main" val="2295672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40E8-22E2-B74A-FA3D-E105189356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7E921A-7DC0-F6D2-3302-F0ADE7EB3E9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48DFBC1-05CB-3DAC-3605-4BF0E0324ADF}"/>
              </a:ext>
            </a:extLst>
          </p:cNvPr>
          <p:cNvPicPr>
            <a:picLocks noChangeAspect="1"/>
          </p:cNvPicPr>
          <p:nvPr/>
        </p:nvPicPr>
        <p:blipFill>
          <a:blip r:embed="rId2"/>
          <a:stretch>
            <a:fillRect/>
          </a:stretch>
        </p:blipFill>
        <p:spPr>
          <a:xfrm>
            <a:off x="2204475" y="379822"/>
            <a:ext cx="7772400" cy="10048875"/>
          </a:xfrm>
          <a:prstGeom prst="rect">
            <a:avLst/>
          </a:prstGeom>
        </p:spPr>
      </p:pic>
    </p:spTree>
    <p:extLst>
      <p:ext uri="{BB962C8B-B14F-4D97-AF65-F5344CB8AC3E}">
        <p14:creationId xmlns:p14="http://schemas.microsoft.com/office/powerpoint/2010/main" val="621385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A5CA-E84B-22F6-EE64-3B3FEEC554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8E25AE-E349-E2E8-C3C0-C6F06C0960F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58E7129-A073-CD13-7BBB-AFD19168A61B}"/>
              </a:ext>
            </a:extLst>
          </p:cNvPr>
          <p:cNvPicPr>
            <a:picLocks noChangeAspect="1"/>
          </p:cNvPicPr>
          <p:nvPr/>
        </p:nvPicPr>
        <p:blipFill>
          <a:blip r:embed="rId2"/>
          <a:stretch>
            <a:fillRect/>
          </a:stretch>
        </p:blipFill>
        <p:spPr>
          <a:xfrm>
            <a:off x="2204475" y="766762"/>
            <a:ext cx="7772400" cy="10048875"/>
          </a:xfrm>
          <a:prstGeom prst="rect">
            <a:avLst/>
          </a:prstGeom>
        </p:spPr>
      </p:pic>
    </p:spTree>
    <p:extLst>
      <p:ext uri="{BB962C8B-B14F-4D97-AF65-F5344CB8AC3E}">
        <p14:creationId xmlns:p14="http://schemas.microsoft.com/office/powerpoint/2010/main" val="2161348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FC7A-1792-624A-69DC-5895E4BE6D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ABFB41-4DFA-DB95-7330-A4EFDC07F06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991F9B5-6862-B016-BB54-C7D3D32F7C6C}"/>
              </a:ext>
            </a:extLst>
          </p:cNvPr>
          <p:cNvPicPr>
            <a:picLocks noChangeAspect="1"/>
          </p:cNvPicPr>
          <p:nvPr/>
        </p:nvPicPr>
        <p:blipFill>
          <a:blip r:embed="rId2"/>
          <a:stretch>
            <a:fillRect/>
          </a:stretch>
        </p:blipFill>
        <p:spPr>
          <a:xfrm>
            <a:off x="2110821" y="609600"/>
            <a:ext cx="7772400" cy="10048875"/>
          </a:xfrm>
          <a:prstGeom prst="rect">
            <a:avLst/>
          </a:prstGeom>
        </p:spPr>
      </p:pic>
    </p:spTree>
    <p:extLst>
      <p:ext uri="{BB962C8B-B14F-4D97-AF65-F5344CB8AC3E}">
        <p14:creationId xmlns:p14="http://schemas.microsoft.com/office/powerpoint/2010/main" val="754216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855C-4DEF-4448-2E24-28D1141F55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CB513A-31DC-9B3F-81CE-A0F8B8E22C4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5EFF651-D900-B99F-F3EF-89B2B39D631D}"/>
              </a:ext>
            </a:extLst>
          </p:cNvPr>
          <p:cNvPicPr>
            <a:picLocks noChangeAspect="1"/>
          </p:cNvPicPr>
          <p:nvPr/>
        </p:nvPicPr>
        <p:blipFill>
          <a:blip r:embed="rId2"/>
          <a:stretch>
            <a:fillRect/>
          </a:stretch>
        </p:blipFill>
        <p:spPr>
          <a:xfrm>
            <a:off x="2204475" y="766762"/>
            <a:ext cx="7772400" cy="10048875"/>
          </a:xfrm>
          <a:prstGeom prst="rect">
            <a:avLst/>
          </a:prstGeom>
        </p:spPr>
      </p:pic>
    </p:spTree>
    <p:extLst>
      <p:ext uri="{BB962C8B-B14F-4D97-AF65-F5344CB8AC3E}">
        <p14:creationId xmlns:p14="http://schemas.microsoft.com/office/powerpoint/2010/main" val="1614678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BDC9-8380-4E48-DFA1-0919369E10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3FE2E5-722A-8F76-2F73-6F0F1252982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411D6A-A22A-9F09-27BB-FED2329518D2}"/>
              </a:ext>
            </a:extLst>
          </p:cNvPr>
          <p:cNvPicPr>
            <a:picLocks noChangeAspect="1"/>
          </p:cNvPicPr>
          <p:nvPr/>
        </p:nvPicPr>
        <p:blipFill>
          <a:blip r:embed="rId2"/>
          <a:stretch>
            <a:fillRect/>
          </a:stretch>
        </p:blipFill>
        <p:spPr>
          <a:xfrm>
            <a:off x="2204475" y="-325507"/>
            <a:ext cx="7772400" cy="10048875"/>
          </a:xfrm>
          <a:prstGeom prst="rect">
            <a:avLst/>
          </a:prstGeom>
        </p:spPr>
      </p:pic>
    </p:spTree>
    <p:extLst>
      <p:ext uri="{BB962C8B-B14F-4D97-AF65-F5344CB8AC3E}">
        <p14:creationId xmlns:p14="http://schemas.microsoft.com/office/powerpoint/2010/main" val="1068403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E533-8C76-1537-DC3D-372912C533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DDD852-6E67-C6E8-245A-55615DB59C6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2869D18-4D1A-8DDC-DD3A-3A05DC40963B}"/>
              </a:ext>
            </a:extLst>
          </p:cNvPr>
          <p:cNvPicPr>
            <a:picLocks noChangeAspect="1"/>
          </p:cNvPicPr>
          <p:nvPr/>
        </p:nvPicPr>
        <p:blipFill>
          <a:blip r:embed="rId2"/>
          <a:stretch>
            <a:fillRect/>
          </a:stretch>
        </p:blipFill>
        <p:spPr>
          <a:xfrm>
            <a:off x="2126576" y="271670"/>
            <a:ext cx="7772400" cy="10048875"/>
          </a:xfrm>
          <a:prstGeom prst="rect">
            <a:avLst/>
          </a:prstGeom>
        </p:spPr>
      </p:pic>
    </p:spTree>
    <p:extLst>
      <p:ext uri="{BB962C8B-B14F-4D97-AF65-F5344CB8AC3E}">
        <p14:creationId xmlns:p14="http://schemas.microsoft.com/office/powerpoint/2010/main" val="3250680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6FCA-7293-A9B0-1099-7C9C31F24E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108A08-BDCB-0AF5-1937-663C1531CA1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D22BDA3-4E14-D11B-C59C-ABC51D602046}"/>
              </a:ext>
            </a:extLst>
          </p:cNvPr>
          <p:cNvPicPr>
            <a:picLocks noChangeAspect="1"/>
          </p:cNvPicPr>
          <p:nvPr/>
        </p:nvPicPr>
        <p:blipFill>
          <a:blip r:embed="rId2"/>
          <a:stretch>
            <a:fillRect/>
          </a:stretch>
        </p:blipFill>
        <p:spPr>
          <a:xfrm>
            <a:off x="2204475" y="280137"/>
            <a:ext cx="7772400" cy="10048875"/>
          </a:xfrm>
          <a:prstGeom prst="rect">
            <a:avLst/>
          </a:prstGeom>
        </p:spPr>
      </p:pic>
    </p:spTree>
    <p:extLst>
      <p:ext uri="{BB962C8B-B14F-4D97-AF65-F5344CB8AC3E}">
        <p14:creationId xmlns:p14="http://schemas.microsoft.com/office/powerpoint/2010/main" val="151615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F832-C90C-1603-9368-3FEB362D9DA6}"/>
              </a:ext>
            </a:extLst>
          </p:cNvPr>
          <p:cNvSpPr>
            <a:spLocks noGrp="1"/>
          </p:cNvSpPr>
          <p:nvPr>
            <p:ph type="title"/>
          </p:nvPr>
        </p:nvSpPr>
        <p:spPr/>
        <p:txBody>
          <a:bodyPr/>
          <a:lstStyle/>
          <a:p>
            <a:r>
              <a:rPr lang="en-US" dirty="0"/>
              <a:t>What is a shell company?</a:t>
            </a:r>
          </a:p>
        </p:txBody>
      </p:sp>
      <p:sp>
        <p:nvSpPr>
          <p:cNvPr id="3" name="Content Placeholder 2">
            <a:extLst>
              <a:ext uri="{FF2B5EF4-FFF2-40B4-BE49-F238E27FC236}">
                <a16:creationId xmlns:a16="http://schemas.microsoft.com/office/drawing/2014/main" id="{EE44A6BD-2B23-72B0-67C0-B842DEDA8232}"/>
              </a:ext>
            </a:extLst>
          </p:cNvPr>
          <p:cNvSpPr>
            <a:spLocks noGrp="1"/>
          </p:cNvSpPr>
          <p:nvPr>
            <p:ph idx="1"/>
          </p:nvPr>
        </p:nvSpPr>
        <p:spPr/>
        <p:txBody>
          <a:bodyPr>
            <a:normAutofit fontScale="92500"/>
          </a:bodyPr>
          <a:lstStyle/>
          <a:p>
            <a:pPr marL="0" indent="0" rtl="0" fontAlgn="ctr">
              <a:spcBef>
                <a:spcPts val="0"/>
              </a:spcBef>
              <a:spcAft>
                <a:spcPts val="0"/>
              </a:spcAft>
              <a:buNone/>
            </a:pPr>
            <a:r>
              <a:rPr lang="en-US" sz="2800" b="0" i="0" dirty="0">
                <a:effectLst/>
                <a:latin typeface="Calibri" panose="020F0502020204030204" pitchFamily="34" charset="0"/>
              </a:rPr>
              <a:t>Shells are business entities without active business or significant assets. </a:t>
            </a:r>
            <a:endParaRPr lang="en-US" sz="2800" dirty="0">
              <a:effectLst/>
              <a:latin typeface="Calibri" panose="020F0502020204030204" pitchFamily="34" charset="0"/>
            </a:endParaRPr>
          </a:p>
          <a:p>
            <a:pPr fontAlgn="ctr">
              <a:spcBef>
                <a:spcPts val="0"/>
              </a:spcBef>
            </a:pPr>
            <a:r>
              <a:rPr lang="en-US" sz="2800" b="0" i="0" dirty="0">
                <a:effectLst/>
                <a:latin typeface="Calibri" panose="020F0502020204030204" pitchFamily="34" charset="0"/>
              </a:rPr>
              <a:t>They don't create products.</a:t>
            </a:r>
          </a:p>
          <a:p>
            <a:pPr fontAlgn="ctr">
              <a:spcBef>
                <a:spcPts val="0"/>
              </a:spcBef>
            </a:pPr>
            <a:r>
              <a:rPr lang="en-US" sz="2800" b="0" i="0" dirty="0">
                <a:effectLst/>
                <a:latin typeface="Calibri" panose="020F0502020204030204" pitchFamily="34" charset="0"/>
              </a:rPr>
              <a:t>They don’t usually hire employees.</a:t>
            </a:r>
          </a:p>
          <a:p>
            <a:pPr fontAlgn="ctr">
              <a:spcBef>
                <a:spcPts val="0"/>
              </a:spcBef>
            </a:pPr>
            <a:r>
              <a:rPr lang="en-US" sz="2800" b="0" i="0" dirty="0">
                <a:effectLst/>
                <a:latin typeface="Calibri" panose="020F0502020204030204" pitchFamily="34" charset="0"/>
              </a:rPr>
              <a:t>They don’t usually generate revenue.</a:t>
            </a:r>
          </a:p>
          <a:p>
            <a:pPr fontAlgn="ctr">
              <a:spcBef>
                <a:spcPts val="0"/>
              </a:spcBef>
            </a:pPr>
            <a:r>
              <a:rPr lang="en-US" sz="2800" b="0" i="0" dirty="0">
                <a:effectLst/>
                <a:latin typeface="Calibri" panose="020F0502020204030204" pitchFamily="34" charset="0"/>
              </a:rPr>
              <a:t>They don’t usually pay taxes.</a:t>
            </a:r>
          </a:p>
          <a:p>
            <a:pPr marL="0" indent="0" fontAlgn="ctr">
              <a:spcBef>
                <a:spcPts val="0"/>
              </a:spcBef>
              <a:buNone/>
            </a:pPr>
            <a:endParaRPr lang="en-US" sz="2800" dirty="0">
              <a:effectLst/>
              <a:latin typeface="Calibri" panose="020F0502020204030204" pitchFamily="34" charset="0"/>
            </a:endParaRPr>
          </a:p>
          <a:p>
            <a:pPr marL="0" indent="0" fontAlgn="ctr">
              <a:spcBef>
                <a:spcPts val="0"/>
              </a:spcBef>
              <a:buNone/>
            </a:pPr>
            <a:r>
              <a:rPr lang="en-US" sz="2800" b="0" i="0" dirty="0">
                <a:effectLst/>
                <a:latin typeface="Calibri" panose="020F0502020204030204" pitchFamily="34" charset="0"/>
              </a:rPr>
              <a:t>They provide little to no benefit to the state for which they are located. </a:t>
            </a:r>
          </a:p>
          <a:p>
            <a:endParaRPr lang="en-US" dirty="0"/>
          </a:p>
        </p:txBody>
      </p:sp>
    </p:spTree>
    <p:extLst>
      <p:ext uri="{BB962C8B-B14F-4D97-AF65-F5344CB8AC3E}">
        <p14:creationId xmlns:p14="http://schemas.microsoft.com/office/powerpoint/2010/main" val="305113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C220-A395-5F02-4471-59F6E68DA49B}"/>
              </a:ext>
            </a:extLst>
          </p:cNvPr>
          <p:cNvSpPr>
            <a:spLocks noGrp="1"/>
          </p:cNvSpPr>
          <p:nvPr>
            <p:ph type="title"/>
          </p:nvPr>
        </p:nvSpPr>
        <p:spPr/>
        <p:txBody>
          <a:bodyPr>
            <a:normAutofit fontScale="90000"/>
          </a:bodyPr>
          <a:lstStyle/>
          <a:p>
            <a:r>
              <a:rPr lang="en-US" dirty="0"/>
              <a:t>Since they don’t conduct business,</a:t>
            </a:r>
            <a:br>
              <a:rPr lang="en-US" dirty="0"/>
            </a:br>
            <a:r>
              <a:rPr lang="en-US" dirty="0"/>
              <a:t>Why Would anyone Want </a:t>
            </a:r>
            <a:br>
              <a:rPr lang="en-US" dirty="0"/>
            </a:br>
            <a:r>
              <a:rPr lang="en-US" dirty="0"/>
              <a:t>a Shell Company?</a:t>
            </a:r>
          </a:p>
        </p:txBody>
      </p:sp>
      <p:sp>
        <p:nvSpPr>
          <p:cNvPr id="3" name="Content Placeholder 2">
            <a:extLst>
              <a:ext uri="{FF2B5EF4-FFF2-40B4-BE49-F238E27FC236}">
                <a16:creationId xmlns:a16="http://schemas.microsoft.com/office/drawing/2014/main" id="{F4E78373-2DF9-DD01-1C8F-ABCA0918A787}"/>
              </a:ext>
            </a:extLst>
          </p:cNvPr>
          <p:cNvSpPr>
            <a:spLocks noGrp="1"/>
          </p:cNvSpPr>
          <p:nvPr>
            <p:ph idx="1"/>
          </p:nvPr>
        </p:nvSpPr>
        <p:spPr>
          <a:xfrm>
            <a:off x="913795" y="2096064"/>
            <a:ext cx="10353762" cy="4152336"/>
          </a:xfrm>
        </p:spPr>
        <p:txBody>
          <a:bodyPr>
            <a:normAutofit fontScale="85000" lnSpcReduction="10000"/>
          </a:bodyPr>
          <a:lstStyle/>
          <a:p>
            <a:pPr marL="0" indent="0" rtl="0" fontAlgn="ctr">
              <a:spcBef>
                <a:spcPts val="0"/>
              </a:spcBef>
              <a:spcAft>
                <a:spcPts val="0"/>
              </a:spcAft>
              <a:buNone/>
            </a:pPr>
            <a:r>
              <a:rPr lang="en-US" dirty="0">
                <a:effectLst/>
                <a:latin typeface="Calibri" panose="020F0502020204030204" pitchFamily="34" charset="0"/>
              </a:rPr>
              <a:t>They are vehicles to hide assets for a variety of reasons (some legal, many illegal):</a:t>
            </a:r>
            <a:br>
              <a:rPr lang="en-US" b="0" i="0" dirty="0">
                <a:effectLst/>
                <a:latin typeface="Calibri" panose="020F0502020204030204" pitchFamily="34" charset="0"/>
              </a:rPr>
            </a:br>
            <a:endParaRPr lang="en-US" b="0" i="0" dirty="0">
              <a:effectLst/>
              <a:latin typeface="Calibri" panose="020F0502020204030204" pitchFamily="34" charset="0"/>
            </a:endParaRPr>
          </a:p>
          <a:p>
            <a:pPr lvl="1" fontAlgn="ctr">
              <a:spcBef>
                <a:spcPts val="0"/>
              </a:spcBef>
            </a:pPr>
            <a:r>
              <a:rPr lang="en-US" b="0" i="0" dirty="0">
                <a:effectLst/>
                <a:latin typeface="Calibri" panose="020F0502020204030204" pitchFamily="34" charset="0"/>
              </a:rPr>
              <a:t>They can open bank accounts and transfer funds with near anonymity.</a:t>
            </a:r>
            <a:br>
              <a:rPr lang="en-US" b="0" i="0" dirty="0">
                <a:effectLst/>
                <a:latin typeface="Calibri" panose="020F0502020204030204" pitchFamily="34" charset="0"/>
              </a:rPr>
            </a:br>
            <a:endParaRPr lang="en-US" b="0" i="0" dirty="0">
              <a:effectLst/>
              <a:latin typeface="Calibri" panose="020F0502020204030204" pitchFamily="34" charset="0"/>
            </a:endParaRPr>
          </a:p>
          <a:p>
            <a:pPr lvl="1" fontAlgn="ctr">
              <a:spcBef>
                <a:spcPts val="0"/>
              </a:spcBef>
            </a:pPr>
            <a:r>
              <a:rPr lang="en-US" b="0" i="0" dirty="0">
                <a:effectLst/>
                <a:latin typeface="Calibri" panose="020F0502020204030204" pitchFamily="34" charset="0"/>
              </a:rPr>
              <a:t>They can be used to buy real estate anonymously. </a:t>
            </a:r>
            <a:br>
              <a:rPr lang="en-US" b="0" i="0" dirty="0">
                <a:effectLst/>
                <a:latin typeface="Calibri" panose="020F0502020204030204" pitchFamily="34" charset="0"/>
              </a:rPr>
            </a:br>
            <a:endParaRPr lang="en-US" b="0" i="0" dirty="0">
              <a:effectLst/>
              <a:latin typeface="Calibri" panose="020F0502020204030204" pitchFamily="34" charset="0"/>
            </a:endParaRPr>
          </a:p>
          <a:p>
            <a:pPr lvl="1" fontAlgn="ctr">
              <a:spcBef>
                <a:spcPts val="0"/>
              </a:spcBef>
            </a:pPr>
            <a:r>
              <a:rPr lang="en-US" b="0" i="0" dirty="0">
                <a:effectLst/>
                <a:latin typeface="Calibri" panose="020F0502020204030204" pitchFamily="34" charset="0"/>
              </a:rPr>
              <a:t>They can be used to file and transfer </a:t>
            </a:r>
            <a:r>
              <a:rPr lang="en-US" dirty="0">
                <a:effectLst/>
                <a:latin typeface="Calibri" panose="020F0502020204030204" pitchFamily="34" charset="0"/>
              </a:rPr>
              <a:t>I</a:t>
            </a:r>
            <a:r>
              <a:rPr lang="en-US" b="0" i="0" dirty="0">
                <a:effectLst/>
                <a:latin typeface="Calibri" panose="020F0502020204030204" pitchFamily="34" charset="0"/>
              </a:rPr>
              <a:t>ntellectual </a:t>
            </a:r>
            <a:r>
              <a:rPr lang="en-US" dirty="0">
                <a:effectLst/>
                <a:latin typeface="Calibri" panose="020F0502020204030204" pitchFamily="34" charset="0"/>
              </a:rPr>
              <a:t>P</a:t>
            </a:r>
            <a:r>
              <a:rPr lang="en-US" b="0" i="0" dirty="0">
                <a:effectLst/>
                <a:latin typeface="Calibri" panose="020F0502020204030204" pitchFamily="34" charset="0"/>
              </a:rPr>
              <a:t>roperty (IP such as trademarks, patents, and copyrights) anonymously. </a:t>
            </a:r>
            <a:br>
              <a:rPr lang="en-US" b="0" i="0" dirty="0">
                <a:effectLst/>
                <a:latin typeface="Calibri" panose="020F0502020204030204" pitchFamily="34" charset="0"/>
              </a:rPr>
            </a:br>
            <a:endParaRPr lang="en-US" b="0" i="0" dirty="0">
              <a:effectLst/>
              <a:latin typeface="Calibri" panose="020F0502020204030204" pitchFamily="34" charset="0"/>
            </a:endParaRPr>
          </a:p>
          <a:p>
            <a:pPr lvl="1" fontAlgn="ctr">
              <a:spcBef>
                <a:spcPts val="0"/>
              </a:spcBef>
            </a:pPr>
            <a:r>
              <a:rPr lang="en-US" b="0" i="0" dirty="0">
                <a:effectLst/>
                <a:latin typeface="Calibri" panose="020F0502020204030204" pitchFamily="34" charset="0"/>
              </a:rPr>
              <a:t>They can stage hostile takeovers, perform reverse mergers, invest in foreign markets, anonymously.</a:t>
            </a:r>
            <a:br>
              <a:rPr lang="en-US" b="0" i="0" dirty="0">
                <a:effectLst/>
                <a:latin typeface="Calibri" panose="020F0502020204030204" pitchFamily="34" charset="0"/>
              </a:rPr>
            </a:br>
            <a:endParaRPr lang="en-US" b="0" i="0" dirty="0">
              <a:effectLst/>
              <a:latin typeface="Calibri" panose="020F0502020204030204" pitchFamily="34" charset="0"/>
            </a:endParaRPr>
          </a:p>
          <a:p>
            <a:pPr lvl="1" fontAlgn="ctr">
              <a:spcBef>
                <a:spcPts val="0"/>
              </a:spcBef>
            </a:pPr>
            <a:r>
              <a:rPr lang="en-US" b="0" i="0" dirty="0">
                <a:effectLst/>
                <a:latin typeface="Calibri" panose="020F0502020204030204" pitchFamily="34" charset="0"/>
              </a:rPr>
              <a:t>They can hide assets from lawsuits (homes, cars, boats, bank accounts, brokerage accounts, etc).</a:t>
            </a:r>
            <a:br>
              <a:rPr lang="en-US" b="0" i="0" dirty="0">
                <a:effectLst/>
                <a:latin typeface="Calibri" panose="020F0502020204030204" pitchFamily="34" charset="0"/>
              </a:rPr>
            </a:br>
            <a:endParaRPr lang="en-US" b="0" i="0" dirty="0">
              <a:effectLst/>
              <a:latin typeface="Calibri" panose="020F0502020204030204" pitchFamily="34" charset="0"/>
            </a:endParaRPr>
          </a:p>
          <a:p>
            <a:pPr lvl="1" fontAlgn="ctr">
              <a:spcBef>
                <a:spcPts val="0"/>
              </a:spcBef>
            </a:pPr>
            <a:r>
              <a:rPr lang="en-US" b="0" i="0" dirty="0">
                <a:effectLst/>
                <a:latin typeface="Calibri" panose="020F0502020204030204" pitchFamily="34" charset="0"/>
              </a:rPr>
              <a:t>They can </a:t>
            </a:r>
            <a:r>
              <a:rPr lang="en-US" dirty="0">
                <a:effectLst/>
                <a:latin typeface="Calibri" panose="020F0502020204030204" pitchFamily="34" charset="0"/>
              </a:rPr>
              <a:t>be used to </a:t>
            </a:r>
            <a:r>
              <a:rPr lang="en-US" b="0" i="0" dirty="0">
                <a:effectLst/>
                <a:latin typeface="Calibri" panose="020F0502020204030204" pitchFamily="34" charset="0"/>
              </a:rPr>
              <a:t>avoid taxes. </a:t>
            </a:r>
            <a:br>
              <a:rPr lang="en-US" b="0" i="0" dirty="0">
                <a:effectLst/>
                <a:latin typeface="Calibri" panose="020F0502020204030204" pitchFamily="34" charset="0"/>
              </a:rPr>
            </a:br>
            <a:endParaRPr lang="en-US" b="0" i="0" dirty="0">
              <a:effectLst/>
              <a:latin typeface="Calibri" panose="020F0502020204030204" pitchFamily="34" charset="0"/>
            </a:endParaRPr>
          </a:p>
          <a:p>
            <a:pPr lvl="1" fontAlgn="ctr">
              <a:spcBef>
                <a:spcPts val="0"/>
              </a:spcBef>
            </a:pPr>
            <a:r>
              <a:rPr lang="en-US" dirty="0">
                <a:effectLst/>
                <a:latin typeface="Calibri" panose="020F0502020204030204" pitchFamily="34" charset="0"/>
              </a:rPr>
              <a:t>They can obtain insurance coverage paperwork, but then fail to pay the premium. </a:t>
            </a:r>
            <a:endParaRPr lang="en-US" b="0" i="0" dirty="0">
              <a:effectLst/>
              <a:latin typeface="Calibri" panose="020F0502020204030204" pitchFamily="34" charset="0"/>
            </a:endParaRPr>
          </a:p>
          <a:p>
            <a:endParaRPr lang="en-US" dirty="0"/>
          </a:p>
        </p:txBody>
      </p:sp>
    </p:spTree>
    <p:extLst>
      <p:ext uri="{BB962C8B-B14F-4D97-AF65-F5344CB8AC3E}">
        <p14:creationId xmlns:p14="http://schemas.microsoft.com/office/powerpoint/2010/main" val="383502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B237-8EAA-55FE-F364-3407326D4BED}"/>
              </a:ext>
            </a:extLst>
          </p:cNvPr>
          <p:cNvSpPr>
            <a:spLocks noGrp="1"/>
          </p:cNvSpPr>
          <p:nvPr>
            <p:ph type="title"/>
          </p:nvPr>
        </p:nvSpPr>
        <p:spPr/>
        <p:txBody>
          <a:bodyPr/>
          <a:lstStyle/>
          <a:p>
            <a:r>
              <a:rPr lang="en-US" dirty="0"/>
              <a:t>What legitimate reasons are there to form shell companies?</a:t>
            </a:r>
          </a:p>
        </p:txBody>
      </p:sp>
      <p:sp>
        <p:nvSpPr>
          <p:cNvPr id="3" name="Content Placeholder 2">
            <a:extLst>
              <a:ext uri="{FF2B5EF4-FFF2-40B4-BE49-F238E27FC236}">
                <a16:creationId xmlns:a16="http://schemas.microsoft.com/office/drawing/2014/main" id="{F95FDE98-D03B-BF00-95FE-2A1D4CD890E0}"/>
              </a:ext>
            </a:extLst>
          </p:cNvPr>
          <p:cNvSpPr>
            <a:spLocks noGrp="1"/>
          </p:cNvSpPr>
          <p:nvPr>
            <p:ph idx="1"/>
          </p:nvPr>
        </p:nvSpPr>
        <p:spPr>
          <a:xfrm>
            <a:off x="913795" y="2096064"/>
            <a:ext cx="10353762" cy="4152336"/>
          </a:xfrm>
        </p:spPr>
        <p:txBody>
          <a:bodyPr>
            <a:normAutofit fontScale="85000" lnSpcReduction="10000"/>
          </a:bodyPr>
          <a:lstStyle/>
          <a:p>
            <a:r>
              <a:rPr lang="en-US" dirty="0"/>
              <a:t>Legal (if questionable) corporate tax avoidance strategies</a:t>
            </a:r>
            <a:br>
              <a:rPr lang="en-US" dirty="0"/>
            </a:br>
            <a:endParaRPr lang="en-US" dirty="0"/>
          </a:p>
          <a:p>
            <a:pPr lvl="1"/>
            <a:r>
              <a:rPr lang="en-US" dirty="0"/>
              <a:t>CBC reported the Apple moved more than $230 billion to a shell company to an island off the coast of France in 2013 to avoid paying taxes to Ireland.</a:t>
            </a:r>
            <a:br>
              <a:rPr lang="en-US" dirty="0"/>
            </a:br>
            <a:endParaRPr lang="en-US" dirty="0"/>
          </a:p>
          <a:p>
            <a:pPr lvl="1"/>
            <a:r>
              <a:rPr lang="en-US" dirty="0"/>
              <a:t>Coin Desk reported that in the early 1990’s Home Depot created a Delaware shell company called Homer TLC to house its mascot, branding, and other IP.  </a:t>
            </a:r>
          </a:p>
          <a:p>
            <a:pPr lvl="2"/>
            <a:r>
              <a:rPr lang="en-US" dirty="0"/>
              <a:t>By 1999, Home Depot was paying Homer TLC 4% of its gross revenue to use their own IP.  </a:t>
            </a:r>
          </a:p>
          <a:p>
            <a:pPr lvl="2"/>
            <a:r>
              <a:rPr lang="en-US" dirty="0"/>
              <a:t>Since Delaware has no state income taxes, Home Depot effectively paid no tax on 4% of its gross revenues ($2 billion) which effectively removed millions of dollars of tax revenue from its home state of Georgia. </a:t>
            </a:r>
            <a:br>
              <a:rPr lang="en-US" dirty="0"/>
            </a:br>
            <a:endParaRPr lang="en-US" dirty="0"/>
          </a:p>
          <a:p>
            <a:r>
              <a:rPr lang="en-US" dirty="0"/>
              <a:t>Legal (and understandable) celebrity and high-profile people security concerns </a:t>
            </a:r>
          </a:p>
          <a:p>
            <a:pPr lvl="1"/>
            <a:r>
              <a:rPr lang="en-US" dirty="0"/>
              <a:t>Many high-profile people use shell companies to purchase their residences so the public can’t use public search information to find where they live.  </a:t>
            </a:r>
          </a:p>
        </p:txBody>
      </p:sp>
    </p:spTree>
    <p:extLst>
      <p:ext uri="{BB962C8B-B14F-4D97-AF65-F5344CB8AC3E}">
        <p14:creationId xmlns:p14="http://schemas.microsoft.com/office/powerpoint/2010/main" val="276441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FA05-3621-6A01-8ABC-EEE25BBE6B2F}"/>
              </a:ext>
            </a:extLst>
          </p:cNvPr>
          <p:cNvSpPr>
            <a:spLocks noGrp="1"/>
          </p:cNvSpPr>
          <p:nvPr>
            <p:ph type="title"/>
          </p:nvPr>
        </p:nvSpPr>
        <p:spPr>
          <a:xfrm>
            <a:off x="924444" y="2765839"/>
            <a:ext cx="10353761" cy="1326321"/>
          </a:xfrm>
        </p:spPr>
        <p:txBody>
          <a:bodyPr/>
          <a:lstStyle/>
          <a:p>
            <a:r>
              <a:rPr lang="en-US" dirty="0"/>
              <a:t>FORMING SHELLS IN </a:t>
            </a:r>
            <a:br>
              <a:rPr lang="en-US" dirty="0"/>
            </a:br>
            <a:r>
              <a:rPr lang="en-US" dirty="0"/>
              <a:t>DELAWARE VS COLORADO</a:t>
            </a:r>
          </a:p>
        </p:txBody>
      </p:sp>
      <p:sp>
        <p:nvSpPr>
          <p:cNvPr id="3" name="Content Placeholder 2">
            <a:extLst>
              <a:ext uri="{FF2B5EF4-FFF2-40B4-BE49-F238E27FC236}">
                <a16:creationId xmlns:a16="http://schemas.microsoft.com/office/drawing/2014/main" id="{C40C6BD7-F706-7C19-C3DC-C7CB27D6BB3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410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0E4C-F1EA-B648-F41C-DE11D5D93FCE}"/>
              </a:ext>
            </a:extLst>
          </p:cNvPr>
          <p:cNvSpPr>
            <a:spLocks noGrp="1"/>
          </p:cNvSpPr>
          <p:nvPr>
            <p:ph type="title"/>
          </p:nvPr>
        </p:nvSpPr>
        <p:spPr/>
        <p:txBody>
          <a:bodyPr/>
          <a:lstStyle/>
          <a:p>
            <a:r>
              <a:rPr lang="en-US" dirty="0"/>
              <a:t>Why Would Delaware Sell</a:t>
            </a:r>
            <a:br>
              <a:rPr lang="en-US" dirty="0"/>
            </a:br>
            <a:r>
              <a:rPr lang="en-US" dirty="0"/>
              <a:t>shell companies?</a:t>
            </a:r>
          </a:p>
        </p:txBody>
      </p:sp>
      <p:sp>
        <p:nvSpPr>
          <p:cNvPr id="3" name="Content Placeholder 2">
            <a:extLst>
              <a:ext uri="{FF2B5EF4-FFF2-40B4-BE49-F238E27FC236}">
                <a16:creationId xmlns:a16="http://schemas.microsoft.com/office/drawing/2014/main" id="{D01885CE-3396-2597-3B26-C265C1E6D6D9}"/>
              </a:ext>
            </a:extLst>
          </p:cNvPr>
          <p:cNvSpPr>
            <a:spLocks noGrp="1"/>
          </p:cNvSpPr>
          <p:nvPr>
            <p:ph idx="1"/>
          </p:nvPr>
        </p:nvSpPr>
        <p:spPr/>
        <p:txBody>
          <a:bodyPr/>
          <a:lstStyle/>
          <a:p>
            <a:r>
              <a:rPr lang="en-US" dirty="0"/>
              <a:t>Delaware is making a ton of cash from business registrations:</a:t>
            </a:r>
          </a:p>
          <a:p>
            <a:pPr lvl="1"/>
            <a:r>
              <a:rPr lang="en-US" dirty="0" err="1"/>
              <a:t>Coindesk</a:t>
            </a:r>
            <a:r>
              <a:rPr lang="en-US" dirty="0"/>
              <a:t> has reported that Delaware makes 40% of their state revenue from corporate fees.</a:t>
            </a:r>
          </a:p>
          <a:p>
            <a:r>
              <a:rPr lang="en-US" dirty="0"/>
              <a:t>Lawyers and registered agents are making a lot of $$$$ from shell companies:</a:t>
            </a:r>
          </a:p>
          <a:p>
            <a:pPr lvl="1"/>
            <a:r>
              <a:rPr lang="en-US" dirty="0"/>
              <a:t>An entire industry has grown in Delaware to support the creation of these entities. Business attorneys and others are profiting from them.  </a:t>
            </a:r>
          </a:p>
          <a:p>
            <a:endParaRPr lang="en-US" dirty="0"/>
          </a:p>
          <a:p>
            <a:endParaRPr lang="en-US" dirty="0"/>
          </a:p>
        </p:txBody>
      </p:sp>
      <p:pic>
        <p:nvPicPr>
          <p:cNvPr id="5" name="Picture 4" descr="Table">
            <a:extLst>
              <a:ext uri="{FF2B5EF4-FFF2-40B4-BE49-F238E27FC236}">
                <a16:creationId xmlns:a16="http://schemas.microsoft.com/office/drawing/2014/main" id="{B7ADFD41-1842-4099-4DBE-393838A57AA3}"/>
              </a:ext>
            </a:extLst>
          </p:cNvPr>
          <p:cNvPicPr>
            <a:picLocks noChangeAspect="1"/>
          </p:cNvPicPr>
          <p:nvPr/>
        </p:nvPicPr>
        <p:blipFill>
          <a:blip r:embed="rId2"/>
          <a:stretch>
            <a:fillRect/>
          </a:stretch>
        </p:blipFill>
        <p:spPr>
          <a:xfrm>
            <a:off x="913795" y="1725332"/>
            <a:ext cx="6706205" cy="5031258"/>
          </a:xfrm>
          <a:prstGeom prst="rect">
            <a:avLst/>
          </a:prstGeom>
        </p:spPr>
      </p:pic>
      <p:sp>
        <p:nvSpPr>
          <p:cNvPr id="6" name="TextBox 5">
            <a:extLst>
              <a:ext uri="{FF2B5EF4-FFF2-40B4-BE49-F238E27FC236}">
                <a16:creationId xmlns:a16="http://schemas.microsoft.com/office/drawing/2014/main" id="{86785F4F-3CFF-D750-1FEC-C4019D69E0DA}"/>
              </a:ext>
            </a:extLst>
          </p:cNvPr>
          <p:cNvSpPr txBox="1"/>
          <p:nvPr/>
        </p:nvSpPr>
        <p:spPr>
          <a:xfrm>
            <a:off x="7620000" y="1807265"/>
            <a:ext cx="3658205" cy="3693319"/>
          </a:xfrm>
          <a:prstGeom prst="rect">
            <a:avLst/>
          </a:prstGeom>
          <a:solidFill>
            <a:srgbClr val="002060"/>
          </a:solidFill>
        </p:spPr>
        <p:txBody>
          <a:bodyPr wrap="square" rtlCol="0">
            <a:spAutoFit/>
          </a:bodyPr>
          <a:lstStyle/>
          <a:p>
            <a:r>
              <a:rPr lang="en-US" dirty="0">
                <a:solidFill>
                  <a:srgbClr val="FF0000"/>
                </a:solidFill>
              </a:rPr>
              <a:t>It costs $240+ to form a Delaware LLC within a day with a certified copy that can be used to open accounts.  </a:t>
            </a:r>
          </a:p>
          <a:p>
            <a:endParaRPr lang="en-US" dirty="0">
              <a:solidFill>
                <a:srgbClr val="FF0000"/>
              </a:solidFill>
            </a:endParaRPr>
          </a:p>
          <a:p>
            <a:r>
              <a:rPr lang="en-US" dirty="0">
                <a:solidFill>
                  <a:srgbClr val="FF0000"/>
                </a:solidFill>
              </a:rPr>
              <a:t>LLCs are also required to pay an annual tax of $300. </a:t>
            </a:r>
          </a:p>
          <a:p>
            <a:endParaRPr lang="en-US" dirty="0">
              <a:solidFill>
                <a:srgbClr val="FF0000"/>
              </a:solidFill>
            </a:endParaRPr>
          </a:p>
          <a:p>
            <a:r>
              <a:rPr lang="en-US" u="sng" dirty="0">
                <a:solidFill>
                  <a:srgbClr val="FF0000"/>
                </a:solidFill>
              </a:rPr>
              <a:t>Total: </a:t>
            </a:r>
          </a:p>
          <a:p>
            <a:r>
              <a:rPr lang="en-US" b="1" dirty="0">
                <a:solidFill>
                  <a:srgbClr val="FF0000"/>
                </a:solidFill>
              </a:rPr>
              <a:t>$540+ first year, </a:t>
            </a:r>
            <a:br>
              <a:rPr lang="en-US" b="1" dirty="0">
                <a:solidFill>
                  <a:srgbClr val="FF0000"/>
                </a:solidFill>
              </a:rPr>
            </a:br>
            <a:r>
              <a:rPr lang="en-US" b="1" dirty="0">
                <a:solidFill>
                  <a:srgbClr val="FF0000"/>
                </a:solidFill>
              </a:rPr>
              <a:t>then $300 per year,  </a:t>
            </a:r>
            <a:br>
              <a:rPr lang="en-US" dirty="0">
                <a:solidFill>
                  <a:srgbClr val="FF0000"/>
                </a:solidFill>
              </a:rPr>
            </a:br>
            <a:r>
              <a:rPr lang="en-US" dirty="0">
                <a:solidFill>
                  <a:srgbClr val="FF0000"/>
                </a:solidFill>
              </a:rPr>
              <a:t>plus many more fees for amendments, termination, etc. </a:t>
            </a:r>
          </a:p>
        </p:txBody>
      </p:sp>
    </p:spTree>
    <p:extLst>
      <p:ext uri="{BB962C8B-B14F-4D97-AF65-F5344CB8AC3E}">
        <p14:creationId xmlns:p14="http://schemas.microsoft.com/office/powerpoint/2010/main" val="53134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DA12-FD01-AD89-6AA2-47ED5C145100}"/>
              </a:ext>
            </a:extLst>
          </p:cNvPr>
          <p:cNvSpPr>
            <a:spLocks noGrp="1"/>
          </p:cNvSpPr>
          <p:nvPr>
            <p:ph type="title"/>
          </p:nvPr>
        </p:nvSpPr>
        <p:spPr/>
        <p:txBody>
          <a:bodyPr/>
          <a:lstStyle/>
          <a:p>
            <a:r>
              <a:rPr lang="en-US" dirty="0"/>
              <a:t>Why would Colorado want </a:t>
            </a:r>
            <a:br>
              <a:rPr lang="en-US" dirty="0"/>
            </a:br>
            <a:r>
              <a:rPr lang="en-US" dirty="0"/>
              <a:t>to sell shell companies?</a:t>
            </a:r>
          </a:p>
        </p:txBody>
      </p:sp>
      <p:sp>
        <p:nvSpPr>
          <p:cNvPr id="3" name="Content Placeholder 2">
            <a:extLst>
              <a:ext uri="{FF2B5EF4-FFF2-40B4-BE49-F238E27FC236}">
                <a16:creationId xmlns:a16="http://schemas.microsoft.com/office/drawing/2014/main" id="{7A934D12-A92B-29C8-8147-508E65465013}"/>
              </a:ext>
            </a:extLst>
          </p:cNvPr>
          <p:cNvSpPr>
            <a:spLocks noGrp="1"/>
          </p:cNvSpPr>
          <p:nvPr>
            <p:ph idx="1"/>
          </p:nvPr>
        </p:nvSpPr>
        <p:spPr>
          <a:xfrm>
            <a:off x="913795" y="2096063"/>
            <a:ext cx="9770770" cy="4344493"/>
          </a:xfrm>
        </p:spPr>
        <p:txBody>
          <a:bodyPr>
            <a:normAutofit lnSpcReduction="10000"/>
          </a:bodyPr>
          <a:lstStyle/>
          <a:p>
            <a:r>
              <a:rPr lang="en-US" dirty="0"/>
              <a:t>Presently, Colorado only makes $1 from the formation of shell LLCs, only $10 annually from the filing of periodic reports, and no money for Certificates of Good Standing. </a:t>
            </a:r>
          </a:p>
          <a:p>
            <a:endParaRPr lang="en-US" dirty="0"/>
          </a:p>
          <a:p>
            <a:endParaRPr lang="en-US" dirty="0"/>
          </a:p>
          <a:p>
            <a:endParaRPr lang="en-US" dirty="0"/>
          </a:p>
          <a:p>
            <a:endParaRPr lang="en-US" dirty="0"/>
          </a:p>
          <a:p>
            <a:endParaRPr lang="en-US" dirty="0"/>
          </a:p>
          <a:p>
            <a:r>
              <a:rPr lang="en-US" dirty="0">
                <a:solidFill>
                  <a:srgbClr val="002060"/>
                </a:solidFill>
                <a:highlight>
                  <a:srgbClr val="00FF00"/>
                </a:highlight>
              </a:rPr>
              <a:t>Delaware LLCs make Delaware more than $3,240 over 10 years.</a:t>
            </a:r>
          </a:p>
          <a:p>
            <a:r>
              <a:rPr lang="en-US" dirty="0">
                <a:highlight>
                  <a:srgbClr val="FF0000"/>
                </a:highlight>
              </a:rPr>
              <a:t>Colorado LLCs make Colorado just $91 over 10 years.</a:t>
            </a:r>
          </a:p>
        </p:txBody>
      </p:sp>
      <p:pic>
        <p:nvPicPr>
          <p:cNvPr id="5" name="Picture 4" descr="Table&#10;&#10;Description automatically generated">
            <a:extLst>
              <a:ext uri="{FF2B5EF4-FFF2-40B4-BE49-F238E27FC236}">
                <a16:creationId xmlns:a16="http://schemas.microsoft.com/office/drawing/2014/main" id="{100BADC8-A72A-6FD6-2006-A12349D3601B}"/>
              </a:ext>
            </a:extLst>
          </p:cNvPr>
          <p:cNvPicPr>
            <a:picLocks noChangeAspect="1"/>
          </p:cNvPicPr>
          <p:nvPr/>
        </p:nvPicPr>
        <p:blipFill>
          <a:blip r:embed="rId2"/>
          <a:stretch>
            <a:fillRect/>
          </a:stretch>
        </p:blipFill>
        <p:spPr>
          <a:xfrm>
            <a:off x="552724" y="3303982"/>
            <a:ext cx="10907647" cy="2257740"/>
          </a:xfrm>
          <a:prstGeom prst="rect">
            <a:avLst/>
          </a:prstGeom>
        </p:spPr>
      </p:pic>
    </p:spTree>
    <p:extLst>
      <p:ext uri="{BB962C8B-B14F-4D97-AF65-F5344CB8AC3E}">
        <p14:creationId xmlns:p14="http://schemas.microsoft.com/office/powerpoint/2010/main" val="375293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A2A1-7371-5958-7017-10BFFFEF7562}"/>
              </a:ext>
            </a:extLst>
          </p:cNvPr>
          <p:cNvSpPr>
            <a:spLocks noGrp="1"/>
          </p:cNvSpPr>
          <p:nvPr>
            <p:ph type="title"/>
          </p:nvPr>
        </p:nvSpPr>
        <p:spPr/>
        <p:txBody>
          <a:bodyPr>
            <a:normAutofit fontScale="90000"/>
          </a:bodyPr>
          <a:lstStyle/>
          <a:p>
            <a:r>
              <a:rPr lang="en-US" dirty="0"/>
              <a:t>How does Delaware incorporation Differ from Colorado other than fees?</a:t>
            </a:r>
          </a:p>
        </p:txBody>
      </p:sp>
      <p:sp>
        <p:nvSpPr>
          <p:cNvPr id="3" name="Content Placeholder 2">
            <a:extLst>
              <a:ext uri="{FF2B5EF4-FFF2-40B4-BE49-F238E27FC236}">
                <a16:creationId xmlns:a16="http://schemas.microsoft.com/office/drawing/2014/main" id="{8E850295-08F1-5D98-C362-612E0A8C6385}"/>
              </a:ext>
            </a:extLst>
          </p:cNvPr>
          <p:cNvSpPr>
            <a:spLocks noGrp="1"/>
          </p:cNvSpPr>
          <p:nvPr>
            <p:ph idx="1"/>
          </p:nvPr>
        </p:nvSpPr>
        <p:spPr>
          <a:xfrm>
            <a:off x="913795" y="2096064"/>
            <a:ext cx="10353762" cy="4228536"/>
          </a:xfrm>
        </p:spPr>
        <p:txBody>
          <a:bodyPr>
            <a:normAutofit fontScale="92500" lnSpcReduction="20000"/>
          </a:bodyPr>
          <a:lstStyle/>
          <a:p>
            <a:r>
              <a:rPr lang="en-US" b="1" dirty="0"/>
              <a:t>Delaware requires Registered Agents to (by statute):</a:t>
            </a:r>
          </a:p>
          <a:p>
            <a:pPr lvl="1"/>
            <a:r>
              <a:rPr lang="en-US" dirty="0"/>
              <a:t>Take reasonable steps to </a:t>
            </a:r>
            <a:r>
              <a:rPr lang="en-US" u="sng" dirty="0"/>
              <a:t>verify the identity </a:t>
            </a:r>
            <a:r>
              <a:rPr lang="en-US" dirty="0"/>
              <a:t>of the potential customers, which can include manual verification, the use of software and 3</a:t>
            </a:r>
            <a:r>
              <a:rPr lang="en-US" baseline="30000" dirty="0"/>
              <a:t>rd</a:t>
            </a:r>
            <a:r>
              <a:rPr lang="en-US" dirty="0"/>
              <a:t> party services, and obtaining identity documents.</a:t>
            </a:r>
          </a:p>
          <a:p>
            <a:pPr lvl="1"/>
            <a:r>
              <a:rPr lang="en-US" dirty="0"/>
              <a:t>They must compare new customer information against the </a:t>
            </a:r>
            <a:r>
              <a:rPr lang="en-US" u="sng" dirty="0"/>
              <a:t>Office of Foreign Assets Control </a:t>
            </a:r>
            <a:r>
              <a:rPr lang="en-US" dirty="0"/>
              <a:t>(OFAC) before performing services for a new customer. </a:t>
            </a:r>
          </a:p>
          <a:p>
            <a:pPr lvl="1"/>
            <a:r>
              <a:rPr lang="en-US" u="sng" dirty="0"/>
              <a:t>They must retain </a:t>
            </a:r>
            <a:r>
              <a:rPr lang="en-US" dirty="0"/>
              <a:t>full name, business address, telephone number of current communication contacts and they may obtain additional information such as information on officers, directors, and members and all of this must be compared against OFAC.</a:t>
            </a:r>
          </a:p>
          <a:p>
            <a:pPr lvl="1"/>
            <a:r>
              <a:rPr lang="en-US" dirty="0"/>
              <a:t>They must </a:t>
            </a:r>
            <a:r>
              <a:rPr lang="en-US" u="sng" dirty="0"/>
              <a:t>annually update </a:t>
            </a:r>
            <a:r>
              <a:rPr lang="en-US" dirty="0"/>
              <a:t>communication contacts for their entities. </a:t>
            </a:r>
          </a:p>
          <a:p>
            <a:pPr lvl="1"/>
            <a:r>
              <a:rPr lang="en-US" dirty="0"/>
              <a:t>They must perform a </a:t>
            </a:r>
            <a:r>
              <a:rPr lang="en-US" u="sng" dirty="0"/>
              <a:t>quarterly review </a:t>
            </a:r>
            <a:r>
              <a:rPr lang="en-US" dirty="0"/>
              <a:t>against OFAC and receive notifications from OFAC.</a:t>
            </a:r>
          </a:p>
          <a:p>
            <a:pPr lvl="1"/>
            <a:r>
              <a:rPr lang="en-US" dirty="0"/>
              <a:t>They must forward the annual </a:t>
            </a:r>
            <a:r>
              <a:rPr lang="en-US" u="sng" dirty="0"/>
              <a:t>tax documents </a:t>
            </a:r>
            <a:r>
              <a:rPr lang="en-US" dirty="0"/>
              <a:t>to the entities. </a:t>
            </a:r>
          </a:p>
          <a:p>
            <a:pPr lvl="1"/>
            <a:r>
              <a:rPr lang="en-US" dirty="0"/>
              <a:t>If they manage more than 50 businesses, they must be </a:t>
            </a:r>
            <a:r>
              <a:rPr lang="en-US" u="sng" dirty="0"/>
              <a:t>licensed</a:t>
            </a:r>
            <a:r>
              <a:rPr lang="en-US" dirty="0"/>
              <a:t>.  </a:t>
            </a:r>
          </a:p>
        </p:txBody>
      </p:sp>
    </p:spTree>
    <p:extLst>
      <p:ext uri="{BB962C8B-B14F-4D97-AF65-F5344CB8AC3E}">
        <p14:creationId xmlns:p14="http://schemas.microsoft.com/office/powerpoint/2010/main" val="532857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435</TotalTime>
  <Words>2024</Words>
  <Application>Microsoft Office PowerPoint</Application>
  <PresentationFormat>Widescreen</PresentationFormat>
  <Paragraphs>152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Bookman Old Style</vt:lpstr>
      <vt:lpstr>Calibri</vt:lpstr>
      <vt:lpstr>Rockwell</vt:lpstr>
      <vt:lpstr>Damask</vt:lpstr>
      <vt:lpstr>Let’s Talk about Colorado Shells</vt:lpstr>
      <vt:lpstr>SheLL FORMATION</vt:lpstr>
      <vt:lpstr>What is a shell company?</vt:lpstr>
      <vt:lpstr>Since they don’t conduct business, Why Would anyone Want  a Shell Company?</vt:lpstr>
      <vt:lpstr>What legitimate reasons are there to form shell companies?</vt:lpstr>
      <vt:lpstr>FORMING SHELLS IN  DELAWARE VS COLORADO</vt:lpstr>
      <vt:lpstr>Why Would Delaware Sell shell companies?</vt:lpstr>
      <vt:lpstr>Why would Colorado want  to sell shell companies?</vt:lpstr>
      <vt:lpstr>How does Delaware incorporation Differ from Colorado other than fees?</vt:lpstr>
      <vt:lpstr>HOW CRIMINALS USE SHELLS TO VICTIMIZE PEOPLE AND BUSINESSES</vt:lpstr>
      <vt:lpstr>There are two types of  shell companies</vt:lpstr>
      <vt:lpstr>Benefits of an illicit shell company</vt:lpstr>
      <vt:lpstr>How Can Coloradoan  small businesses survive?</vt:lpstr>
      <vt:lpstr>Illicit Shells Hurt much more than just small businesses</vt:lpstr>
      <vt:lpstr>Illicit Shells weaken America</vt:lpstr>
      <vt:lpstr>Why can’t Law Enforcement handle illicit shells themselves?</vt:lpstr>
      <vt:lpstr>The  Corporate transparency Act (CTA)  won't stop illicit shells</vt:lpstr>
      <vt:lpstr>Examples</vt:lpstr>
      <vt:lpstr>Our “Don’t Look Up” moment</vt:lpstr>
      <vt:lpstr>If we “look up” we see…</vt:lpstr>
      <vt:lpstr>12 Proposals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Wertsch, Gregory P</dc:creator>
  <cp:lastModifiedBy>Wertsch, Gregory P</cp:lastModifiedBy>
  <cp:revision>3</cp:revision>
  <dcterms:created xsi:type="dcterms:W3CDTF">2022-03-22T20:31:48Z</dcterms:created>
  <dcterms:modified xsi:type="dcterms:W3CDTF">2022-12-05T23:41:02Z</dcterms:modified>
</cp:coreProperties>
</file>